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597" r:id="rId2"/>
    <p:sldId id="606" r:id="rId3"/>
    <p:sldId id="607" r:id="rId4"/>
    <p:sldId id="608" r:id="rId5"/>
    <p:sldId id="609" r:id="rId6"/>
    <p:sldId id="610" r:id="rId7"/>
    <p:sldId id="611" r:id="rId8"/>
    <p:sldId id="612" r:id="rId9"/>
    <p:sldId id="613" r:id="rId10"/>
    <p:sldId id="614" r:id="rId11"/>
    <p:sldId id="615" r:id="rId12"/>
    <p:sldId id="616" r:id="rId13"/>
    <p:sldId id="629" r:id="rId14"/>
    <p:sldId id="617" r:id="rId15"/>
    <p:sldId id="618" r:id="rId16"/>
    <p:sldId id="638" r:id="rId17"/>
    <p:sldId id="619" r:id="rId18"/>
    <p:sldId id="634" r:id="rId19"/>
    <p:sldId id="630" r:id="rId20"/>
    <p:sldId id="631" r:id="rId21"/>
    <p:sldId id="632" r:id="rId22"/>
    <p:sldId id="636" r:id="rId23"/>
    <p:sldId id="637" r:id="rId24"/>
    <p:sldId id="621" r:id="rId25"/>
    <p:sldId id="622" r:id="rId26"/>
    <p:sldId id="628" r:id="rId27"/>
    <p:sldId id="599" r:id="rId28"/>
    <p:sldId id="598" r:id="rId29"/>
    <p:sldId id="596" r:id="rId30"/>
    <p:sldId id="635" r:id="rId31"/>
  </p:sldIdLst>
  <p:sldSz cx="12192000" cy="6858000"/>
  <p:notesSz cx="7099300" cy="10234613"/>
  <p:custDataLst>
    <p:tags r:id="rId34"/>
  </p:custDataLst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B1D5E3"/>
    <a:srgbClr val="386B9B"/>
    <a:srgbClr val="262626"/>
    <a:srgbClr val="6C6C6C"/>
    <a:srgbClr val="BDDDE7"/>
    <a:srgbClr val="F5F5F5"/>
    <a:srgbClr val="595959"/>
    <a:srgbClr val="D2D2D2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71" autoAdjust="0"/>
    <p:restoredTop sz="94941" autoAdjust="0"/>
  </p:normalViewPr>
  <p:slideViewPr>
    <p:cSldViewPr snapToGrid="0" snapToObjects="1">
      <p:cViewPr>
        <p:scale>
          <a:sx n="80" d="100"/>
          <a:sy n="80" d="100"/>
        </p:scale>
        <p:origin x="808" y="536"/>
      </p:cViewPr>
      <p:guideLst>
        <p:guide orient="horz" pos="2160"/>
        <p:guide pos="381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tags" Target="tags/tag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9B9DEF3A-83EA-5A42-9887-28D7600E3DEA}" type="datetimeFigureOut">
              <a:rPr lang="de-DE" smtClean="0"/>
              <a:pPr/>
              <a:t>07.11.16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73B8A51C-A989-804A-91CA-DFC71EAF8DE9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34215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9.png>
</file>

<file path=ppt/media/image2.png>
</file>

<file path=ppt/media/image20.jpeg>
</file>

<file path=ppt/media/image22.jpeg>
</file>

<file path=ppt/media/image23.jpeg>
</file>

<file path=ppt/media/image24.tiff>
</file>

<file path=ppt/media/image25.png>
</file>

<file path=ppt/media/image26.png>
</file>

<file path=ppt/media/image27.tiff>
</file>

<file path=ppt/media/image28.tiff>
</file>

<file path=ppt/media/image29.tiff>
</file>

<file path=ppt/media/image30.png>
</file>

<file path=ppt/media/image31.jpeg>
</file>

<file path=ppt/media/image32.jpeg>
</file>

<file path=ppt/media/image4.jpeg>
</file>

<file path=ppt/media/image5.png>
</file>

<file path=ppt/media/image6.png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24E86720-D4F8-544E-A070-C87B625BF7D9}" type="datetimeFigureOut">
              <a:rPr lang="de-DE" smtClean="0"/>
              <a:pPr/>
              <a:t>07.11.16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E1250B5-9814-5240-95CB-F8E1F528E3B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7665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970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1250B5-9814-5240-95CB-F8E1F528E3B6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6444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5132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627371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66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 userDrawn="1"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9007156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7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 userDrawn="1"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59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4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25" name="Straight Connector 12"/>
          <p:cNvCxnSpPr/>
          <p:nvPr userDrawn="1"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143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vmlDrawing" Target="../drawings/vmlDrawing1.vml"/><Relationship Id="rId7" Type="http://schemas.openxmlformats.org/officeDocument/2006/relationships/tags" Target="../tags/tag2.xml"/><Relationship Id="rId8" Type="http://schemas.openxmlformats.org/officeDocument/2006/relationships/oleObject" Target="../embeddings/oleObject1.bin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1471876680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07" name="think-cell Folie" r:id="rId8" imgW="359" imgH="358" progId="TCLayout.ActiveDocument.1">
                  <p:embed/>
                </p:oleObj>
              </mc:Choice>
              <mc:Fallback>
                <p:oleObj name="think-cell Folie" r:id="rId8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 smtClean="0"/>
              <a:t>QAware</a:t>
            </a:r>
            <a:r>
              <a:rPr lang="en-US" dirty="0" smtClean="0"/>
              <a:t> 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12. Februar 2014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9" r:id="rId3"/>
    <p:sldLayoutId id="2147483685" r:id="rId4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18.emf"/><Relationship Id="rId6" Type="http://schemas.openxmlformats.org/officeDocument/2006/relationships/image" Target="../media/image19.png"/><Relationship Id="rId7" Type="http://schemas.openxmlformats.org/officeDocument/2006/relationships/image" Target="../media/image20.jpeg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21.emf"/><Relationship Id="rId6" Type="http://schemas.openxmlformats.org/officeDocument/2006/relationships/image" Target="../media/image22.jpeg"/><Relationship Id="rId7" Type="http://schemas.openxmlformats.org/officeDocument/2006/relationships/image" Target="../media/image23.jpeg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21.emf"/><Relationship Id="rId6" Type="http://schemas.openxmlformats.org/officeDocument/2006/relationships/image" Target="../media/image22.jpeg"/><Relationship Id="rId7" Type="http://schemas.openxmlformats.org/officeDocument/2006/relationships/image" Target="../media/image23.jpeg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8.emf"/><Relationship Id="rId6" Type="http://schemas.openxmlformats.org/officeDocument/2006/relationships/image" Target="../media/image19.png"/><Relationship Id="rId7" Type="http://schemas.openxmlformats.org/officeDocument/2006/relationships/image" Target="../media/image20.jpeg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spring.io/spring-boot/docs/current/reference/html" TargetMode="External"/><Relationship Id="rId3" Type="http://schemas.openxmlformats.org/officeDocument/2006/relationships/hyperlink" Target="http://projects.spring.io/spring-cloud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4" Type="http://schemas.openxmlformats.org/officeDocument/2006/relationships/image" Target="../media/image2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1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18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24.tiff"/><Relationship Id="rId5" Type="http://schemas.openxmlformats.org/officeDocument/2006/relationships/hyperlink" Target="https://springframework.guru/" TargetMode="External"/><Relationship Id="rId6" Type="http://schemas.openxmlformats.org/officeDocument/2006/relationships/image" Target="../media/image32.jpeg"/><Relationship Id="rId7" Type="http://schemas.openxmlformats.org/officeDocument/2006/relationships/image" Target="../media/image8.jpeg"/><Relationship Id="rId8" Type="http://schemas.openxmlformats.org/officeDocument/2006/relationships/image" Target="../media/image2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neops.com/" TargetMode="External"/><Relationship Id="rId4" Type="http://schemas.openxmlformats.org/officeDocument/2006/relationships/hyperlink" Target="https://blog.risingstack.com/how-enterprises-benefit-from-microservices-architectures" TargetMode="Externa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echcrunch.com/2014/12/02/walmart-com-reports-biggest-cyber-monday-in-history-mobile-traffic-at-70-over-the-holidays/" TargetMode="External"/><Relationship Id="rId4" Type="http://schemas.openxmlformats.org/officeDocument/2006/relationships/image" Target="../media/image15.png"/><Relationship Id="rId5" Type="http://schemas.openxmlformats.org/officeDocument/2006/relationships/hyperlink" Target="http://www.oneops.com/" TargetMode="External"/><Relationship Id="rId6" Type="http://schemas.openxmlformats.org/officeDocument/2006/relationships/hyperlink" Target="http://www.baselinemag.com/enterprise-apps/walmart-embraces-microservices-to-get-more-agile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blog.risingstack.com/how-enterprises-benefit-from-microservices-architectur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75812" y="5273627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Microservices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466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35170" name="Picture 2" descr="http://www.gannett-cdn.com/-mm-/32028db2c48860ed99697f65306f4b0265c9d589/c=0-242-4752-2927&amp;r=x1683&amp;c=3200x1680/local/-/media/2016/06/15/USATODAY/USATODAY/636016110885099049-walm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5429" y="-144034"/>
            <a:ext cx="13389429" cy="702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/>
          <p:cNvSpPr/>
          <p:nvPr/>
        </p:nvSpPr>
        <p:spPr>
          <a:xfrm>
            <a:off x="-446315" y="4496117"/>
            <a:ext cx="13389429" cy="18070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5400" dirty="0" err="1" smtClean="0">
                <a:solidFill>
                  <a:schemeClr val="tx1"/>
                </a:solidFill>
              </a:rPr>
              <a:t>What</a:t>
            </a:r>
            <a:r>
              <a:rPr lang="de-DE" sz="5400" dirty="0" smtClean="0">
                <a:solidFill>
                  <a:schemeClr val="tx1"/>
                </a:solidFill>
              </a:rPr>
              <a:t> </a:t>
            </a:r>
            <a:r>
              <a:rPr lang="de-DE" sz="5400" dirty="0" err="1" smtClean="0">
                <a:solidFill>
                  <a:schemeClr val="tx1"/>
                </a:solidFill>
              </a:rPr>
              <a:t>did</a:t>
            </a:r>
            <a:r>
              <a:rPr lang="de-DE" sz="5400" dirty="0" smtClean="0">
                <a:solidFill>
                  <a:schemeClr val="tx1"/>
                </a:solidFill>
              </a:rPr>
              <a:t> </a:t>
            </a:r>
            <a:r>
              <a:rPr lang="de-DE" sz="5400" dirty="0" err="1" smtClean="0">
                <a:solidFill>
                  <a:schemeClr val="tx1"/>
                </a:solidFill>
              </a:rPr>
              <a:t>they</a:t>
            </a:r>
            <a:r>
              <a:rPr lang="de-DE" sz="5400" dirty="0" smtClean="0">
                <a:solidFill>
                  <a:schemeClr val="tx1"/>
                </a:solidFill>
              </a:rPr>
              <a:t> do?</a:t>
            </a:r>
          </a:p>
        </p:txBody>
      </p:sp>
    </p:spTree>
    <p:extLst>
      <p:ext uri="{BB962C8B-B14F-4D97-AF65-F5344CB8AC3E}">
        <p14:creationId xmlns:p14="http://schemas.microsoft.com/office/powerpoint/2010/main" val="1288355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GAFA </a:t>
            </a:r>
            <a:r>
              <a:rPr lang="de-DE" dirty="0" err="1" smtClean="0"/>
              <a:t>inspiration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>
          <a:xfrm>
            <a:off x="566436" y="3974942"/>
            <a:ext cx="10986104" cy="2275114"/>
          </a:xfrm>
          <a:noFill/>
        </p:spPr>
        <p:txBody>
          <a:bodyPr/>
          <a:lstStyle/>
          <a:p>
            <a:r>
              <a:rPr lang="de-DE" sz="2400" b="1" dirty="0" smtClean="0"/>
              <a:t>Hyperscale</a:t>
            </a:r>
            <a:r>
              <a:rPr lang="de-DE" sz="2400" b="1" dirty="0"/>
              <a:t> </a:t>
            </a:r>
            <a:r>
              <a:rPr lang="de-DE" sz="2400" b="1" dirty="0" err="1"/>
              <a:t>resources</a:t>
            </a:r>
            <a:r>
              <a:rPr lang="de-DE" sz="2400" b="1" dirty="0"/>
              <a:t> </a:t>
            </a:r>
            <a:r>
              <a:rPr lang="de-DE" sz="2400" dirty="0"/>
              <a:t>(</a:t>
            </a:r>
            <a:r>
              <a:rPr lang="de-DE" sz="2400" i="1" dirty="0" err="1"/>
              <a:t>elastically</a:t>
            </a:r>
            <a:r>
              <a:rPr lang="de-DE" sz="2400" i="1" dirty="0"/>
              <a:t> </a:t>
            </a:r>
            <a:r>
              <a:rPr lang="de-DE" sz="2400" i="1" dirty="0" err="1"/>
              <a:t>scale</a:t>
            </a:r>
            <a:r>
              <a:rPr lang="de-DE" sz="2400" i="1" dirty="0"/>
              <a:t>-out</a:t>
            </a:r>
            <a:r>
              <a:rPr lang="de-DE" sz="2400" dirty="0"/>
              <a:t>) </a:t>
            </a:r>
            <a:r>
              <a:rPr lang="de-DE" sz="2400" dirty="0" err="1" smtClean="0"/>
              <a:t>depending</a:t>
            </a:r>
            <a:r>
              <a:rPr lang="de-DE" sz="2400" dirty="0" smtClean="0"/>
              <a:t> on </a:t>
            </a:r>
            <a:r>
              <a:rPr lang="de-DE" sz="2400" dirty="0" err="1" smtClean="0"/>
              <a:t>traffic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data</a:t>
            </a:r>
            <a:r>
              <a:rPr lang="de-DE" sz="2400" dirty="0" smtClean="0"/>
              <a:t>.</a:t>
            </a:r>
          </a:p>
          <a:p>
            <a:r>
              <a:rPr lang="de-DE" sz="2400" b="1" dirty="0" smtClean="0"/>
              <a:t>Hyperscale </a:t>
            </a:r>
            <a:r>
              <a:rPr lang="de-DE" sz="2400" b="1" dirty="0" err="1" smtClean="0"/>
              <a:t>with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success</a:t>
            </a:r>
            <a:r>
              <a:rPr lang="de-DE" sz="2400" b="1" dirty="0" smtClean="0"/>
              <a:t> </a:t>
            </a:r>
            <a:r>
              <a:rPr lang="de-DE" sz="2400" dirty="0" smtClean="0"/>
              <a:t>(</a:t>
            </a:r>
            <a:r>
              <a:rPr lang="de-DE" sz="2400" i="1" dirty="0" err="1" smtClean="0"/>
              <a:t>pay-as-you</a:t>
            </a:r>
            <a:r>
              <a:rPr lang="de-DE" sz="2400" i="1" dirty="0" err="1"/>
              <a:t>-</a:t>
            </a:r>
            <a:r>
              <a:rPr lang="de-DE" sz="2400" i="1" dirty="0" err="1" smtClean="0"/>
              <a:t>go</a:t>
            </a:r>
            <a:r>
              <a:rPr lang="de-DE" sz="2400" dirty="0" smtClean="0"/>
              <a:t>). </a:t>
            </a:r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opportunity</a:t>
            </a:r>
            <a:r>
              <a:rPr lang="de-DE" sz="2400" dirty="0"/>
              <a:t> </a:t>
            </a:r>
            <a:r>
              <a:rPr lang="de-DE" sz="2400" dirty="0" err="1" smtClean="0"/>
              <a:t>costs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&lt;10% </a:t>
            </a:r>
            <a:r>
              <a:rPr lang="de-DE" sz="2400" dirty="0" smtClean="0">
                <a:sym typeface="Wingdings" panose="05000000000000000000" pitchFamily="2" charset="2"/>
              </a:rPr>
              <a:t> 40-50% </a:t>
            </a:r>
            <a:r>
              <a:rPr lang="de-DE" sz="2400" dirty="0" err="1" smtClean="0">
                <a:sym typeface="Wingdings" panose="05000000000000000000" pitchFamily="2" charset="2"/>
              </a:rPr>
              <a:t>utilization</a:t>
            </a:r>
            <a:r>
              <a:rPr lang="de-DE" sz="2400" dirty="0" smtClean="0">
                <a:sym typeface="Wingdings" panose="05000000000000000000" pitchFamily="2" charset="2"/>
              </a:rPr>
              <a:t> </a:t>
            </a:r>
            <a:r>
              <a:rPr lang="de-DE" sz="2400" dirty="0" err="1" smtClean="0">
                <a:sym typeface="Wingdings" panose="05000000000000000000" pitchFamily="2" charset="2"/>
              </a:rPr>
              <a:t>and</a:t>
            </a:r>
            <a:r>
              <a:rPr lang="de-DE" sz="2400" dirty="0" smtClean="0">
                <a:sym typeface="Wingdings" panose="05000000000000000000" pitchFamily="2" charset="2"/>
              </a:rPr>
              <a:t> </a:t>
            </a:r>
            <a:r>
              <a:rPr lang="de-DE" sz="2400" dirty="0" err="1" smtClean="0">
                <a:sym typeface="Wingdings" panose="05000000000000000000" pitchFamily="2" charset="2"/>
              </a:rPr>
              <a:t>automate</a:t>
            </a:r>
            <a:r>
              <a:rPr lang="de-DE" sz="2400" dirty="0" smtClean="0">
                <a:sym typeface="Wingdings" panose="05000000000000000000" pitchFamily="2" charset="2"/>
              </a:rPr>
              <a:t> </a:t>
            </a:r>
            <a:r>
              <a:rPr lang="de-DE" sz="2400" dirty="0" err="1" smtClean="0">
                <a:sym typeface="Wingdings" panose="05000000000000000000" pitchFamily="2" charset="2"/>
              </a:rPr>
              <a:t>everything</a:t>
            </a:r>
            <a:r>
              <a:rPr lang="de-DE" sz="2400" dirty="0">
                <a:sym typeface="Wingdings" panose="05000000000000000000" pitchFamily="2" charset="2"/>
              </a:rPr>
              <a:t>.</a:t>
            </a:r>
            <a:endParaRPr lang="de-DE" sz="2400" dirty="0" smtClean="0"/>
          </a:p>
          <a:p>
            <a:r>
              <a:rPr lang="de-DE" sz="2400" b="1" dirty="0" err="1" smtClean="0"/>
              <a:t>Hyperscale</a:t>
            </a:r>
            <a:r>
              <a:rPr lang="de-DE" sz="2400" b="1" dirty="0" smtClean="0"/>
              <a:t> </a:t>
            </a:r>
            <a:r>
              <a:rPr lang="de-DE" sz="2400" b="1" dirty="0" err="1" smtClean="0"/>
              <a:t>features</a:t>
            </a:r>
            <a:r>
              <a:rPr lang="de-DE" sz="2400" dirty="0" smtClean="0"/>
              <a:t> (</a:t>
            </a:r>
            <a:r>
              <a:rPr lang="de-DE" sz="2400" i="1" dirty="0" err="1" smtClean="0"/>
              <a:t>continuous</a:t>
            </a:r>
            <a:r>
              <a:rPr lang="de-DE" sz="2400" i="1" dirty="0" smtClean="0"/>
              <a:t> </a:t>
            </a:r>
            <a:r>
              <a:rPr lang="de-DE" sz="2400" i="1" dirty="0" err="1" smtClean="0"/>
              <a:t>delivery</a:t>
            </a:r>
            <a:r>
              <a:rPr lang="de-DE" sz="2400" dirty="0" smtClean="0"/>
              <a:t>)</a:t>
            </a:r>
            <a:r>
              <a:rPr lang="de-DE" sz="2400" b="1" dirty="0" smtClean="0"/>
              <a:t>. </a:t>
            </a:r>
            <a:r>
              <a:rPr lang="de-DE" sz="2400" dirty="0" err="1" smtClean="0"/>
              <a:t>Join</a:t>
            </a:r>
            <a:r>
              <a:rPr lang="de-DE" sz="2400" dirty="0" smtClean="0"/>
              <a:t> </a:t>
            </a:r>
            <a:r>
              <a:rPr lang="de-DE" sz="2400" dirty="0" err="1" smtClean="0"/>
              <a:t>the</a:t>
            </a:r>
            <a:r>
              <a:rPr lang="de-DE" sz="2400" dirty="0" smtClean="0"/>
              <a:t> </a:t>
            </a:r>
            <a:r>
              <a:rPr lang="de-DE" sz="2400" dirty="0" err="1"/>
              <a:t>feature</a:t>
            </a:r>
            <a:r>
              <a:rPr lang="de-DE" sz="2400" dirty="0"/>
              <a:t> </a:t>
            </a:r>
            <a:r>
              <a:rPr lang="de-DE" sz="2400" dirty="0" err="1"/>
              <a:t>race</a:t>
            </a:r>
            <a:r>
              <a:rPr lang="de-DE" sz="2400" dirty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CD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DevOps</a:t>
            </a:r>
            <a:r>
              <a:rPr lang="de-DE" sz="2400" dirty="0" smtClean="0"/>
              <a:t>: </a:t>
            </a:r>
            <a:r>
              <a:rPr lang="de-DE" sz="2400" dirty="0" err="1" smtClean="0"/>
              <a:t>Develop</a:t>
            </a:r>
            <a:r>
              <a:rPr lang="de-DE" sz="2400" dirty="0" smtClean="0"/>
              <a:t>, </a:t>
            </a:r>
            <a:r>
              <a:rPr lang="de-DE" sz="2400" dirty="0" err="1" smtClean="0"/>
              <a:t>launch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operate</a:t>
            </a:r>
            <a:r>
              <a:rPr lang="de-DE" sz="2400" dirty="0" smtClean="0"/>
              <a:t> a </a:t>
            </a:r>
            <a:r>
              <a:rPr lang="de-DE" sz="2400" dirty="0" err="1" smtClean="0"/>
              <a:t>variety</a:t>
            </a:r>
            <a:r>
              <a:rPr lang="de-DE" sz="2400" dirty="0" smtClean="0"/>
              <a:t> </a:t>
            </a:r>
            <a:r>
              <a:rPr lang="de-DE" sz="2400" dirty="0" err="1" smtClean="0"/>
              <a:t>of</a:t>
            </a:r>
            <a:r>
              <a:rPr lang="de-DE" sz="2400" dirty="0" smtClean="0"/>
              <a:t> </a:t>
            </a:r>
            <a:r>
              <a:rPr lang="de-DE" sz="2400" dirty="0" err="1" smtClean="0"/>
              <a:t>features</a:t>
            </a:r>
            <a:r>
              <a:rPr lang="de-DE" sz="2400" dirty="0" smtClean="0"/>
              <a:t> </a:t>
            </a:r>
            <a:r>
              <a:rPr lang="de-DE" sz="2400" dirty="0" err="1" smtClean="0"/>
              <a:t>continuously</a:t>
            </a:r>
            <a:r>
              <a:rPr lang="de-DE" sz="2400" dirty="0" smtClean="0"/>
              <a:t>.</a:t>
            </a:r>
          </a:p>
        </p:txBody>
      </p:sp>
      <p:pic>
        <p:nvPicPr>
          <p:cNvPr id="136194" name="Picture 2" descr="http://internationalschooltechnology.com/wp-content/uploads/2016/05/Google-Apple-Facebook-Amaz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180" y="1229019"/>
            <a:ext cx="86487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1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Step</a:t>
            </a:r>
            <a:r>
              <a:rPr lang="de-DE" dirty="0" smtClean="0"/>
              <a:t> 1: </a:t>
            </a:r>
            <a:r>
              <a:rPr lang="de-DE" dirty="0" err="1" smtClean="0"/>
              <a:t>Decomposition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325" y="1641288"/>
            <a:ext cx="4965893" cy="40817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l="82879" t="2449" r="4800" b="92684"/>
          <a:stretch/>
        </p:blipFill>
        <p:spPr>
          <a:xfrm>
            <a:off x="7771627" y="2307091"/>
            <a:ext cx="982791" cy="319088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63506" t="-485" r="29932" b="97274"/>
          <a:stretch/>
        </p:blipFill>
        <p:spPr>
          <a:xfrm>
            <a:off x="8867619" y="2245528"/>
            <a:ext cx="945861" cy="38065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70789" t="223" r="22329" b="97246"/>
          <a:stretch/>
        </p:blipFill>
        <p:spPr>
          <a:xfrm>
            <a:off x="7771627" y="2914805"/>
            <a:ext cx="971525" cy="28242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2"/>
          <a:srcRect l="85081" t="-485" r="8517" b="97274"/>
          <a:stretch/>
        </p:blipFill>
        <p:spPr>
          <a:xfrm>
            <a:off x="8867619" y="2790071"/>
            <a:ext cx="892843" cy="36829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2"/>
          <a:srcRect l="21343" t="2212" r="21694" b="93116"/>
          <a:stretch/>
        </p:blipFill>
        <p:spPr>
          <a:xfrm>
            <a:off x="7782221" y="1790276"/>
            <a:ext cx="2170796" cy="14634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2"/>
          <a:srcRect l="53263" t="41" r="40815" b="97428"/>
          <a:stretch/>
        </p:blipFill>
        <p:spPr>
          <a:xfrm>
            <a:off x="7771627" y="3488501"/>
            <a:ext cx="902905" cy="31723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 rotWithShape="1">
          <a:blip r:embed="rId2"/>
          <a:srcRect l="59458" t="-587" r="36301" b="97375"/>
          <a:stretch/>
        </p:blipFill>
        <p:spPr>
          <a:xfrm>
            <a:off x="7930391" y="4097014"/>
            <a:ext cx="585375" cy="36447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2"/>
          <a:srcRect l="77831" t="-20" r="15527" b="97100"/>
          <a:stretch/>
        </p:blipFill>
        <p:spPr>
          <a:xfrm>
            <a:off x="8987172" y="3577882"/>
            <a:ext cx="915185" cy="33079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 rotWithShape="1">
          <a:blip r:embed="rId2"/>
          <a:srcRect t="49322" b="842"/>
          <a:stretch/>
        </p:blipFill>
        <p:spPr>
          <a:xfrm>
            <a:off x="7928703" y="4816002"/>
            <a:ext cx="1628898" cy="667240"/>
          </a:xfrm>
          <a:prstGeom prst="rect">
            <a:avLst/>
          </a:prstGeom>
        </p:spPr>
      </p:pic>
      <p:sp>
        <p:nvSpPr>
          <p:cNvPr id="14" name="Pfeil nach rechts 13"/>
          <p:cNvSpPr/>
          <p:nvPr/>
        </p:nvSpPr>
        <p:spPr>
          <a:xfrm>
            <a:off x="6429602" y="3108441"/>
            <a:ext cx="936172" cy="1147437"/>
          </a:xfrm>
          <a:prstGeom prst="rightArrow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</p:spTree>
    <p:extLst>
      <p:ext uri="{BB962C8B-B14F-4D97-AF65-F5344CB8AC3E}">
        <p14:creationId xmlns:p14="http://schemas.microsoft.com/office/powerpoint/2010/main" val="182864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305" y="0"/>
            <a:ext cx="4971802" cy="65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99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73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Cloud Native </a:t>
            </a:r>
            <a:r>
              <a:rPr lang="de-DE" dirty="0" err="1" smtClean="0"/>
              <a:t>Applications</a:t>
            </a:r>
            <a:r>
              <a:rPr lang="de-DE" dirty="0" smtClean="0"/>
              <a:t> </a:t>
            </a:r>
            <a:r>
              <a:rPr lang="de-DE" dirty="0" err="1"/>
              <a:t>M</a:t>
            </a:r>
            <a:r>
              <a:rPr lang="de-DE" dirty="0" err="1" smtClean="0"/>
              <a:t>eans</a:t>
            </a:r>
            <a:r>
              <a:rPr lang="de-DE" dirty="0" smtClean="0"/>
              <a:t>: Components All </a:t>
            </a:r>
            <a:r>
              <a:rPr lang="de-DE" dirty="0" err="1"/>
              <a:t>A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Software </a:t>
            </a:r>
            <a:r>
              <a:rPr lang="de-DE" dirty="0" err="1"/>
              <a:t>L</a:t>
            </a:r>
            <a:r>
              <a:rPr lang="de-DE" dirty="0" err="1" smtClean="0"/>
              <a:t>ifecycle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8" name="Richtungspfeil 7"/>
          <p:cNvSpPr/>
          <p:nvPr/>
        </p:nvSpPr>
        <p:spPr>
          <a:xfrm>
            <a:off x="141812" y="1774372"/>
            <a:ext cx="3823303" cy="653142"/>
          </a:xfrm>
          <a:prstGeom prst="homePlat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Eingekerbter Richtungspfeil 8"/>
          <p:cNvSpPr/>
          <p:nvPr/>
        </p:nvSpPr>
        <p:spPr>
          <a:xfrm>
            <a:off x="3965115" y="1774372"/>
            <a:ext cx="4016829" cy="653142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10" name="Eingekerbter Richtungspfeil 9"/>
          <p:cNvSpPr/>
          <p:nvPr/>
        </p:nvSpPr>
        <p:spPr>
          <a:xfrm>
            <a:off x="7981944" y="1774372"/>
            <a:ext cx="4016829" cy="653142"/>
          </a:xfrm>
          <a:prstGeom prst="chevro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994755" y="1839333"/>
            <a:ext cx="1560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DESIGN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264069" y="1843245"/>
            <a:ext cx="1242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BUILD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559821" y="1839333"/>
            <a:ext cx="963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smtClean="0">
                <a:solidFill>
                  <a:schemeClr val="bg1"/>
                </a:solidFill>
              </a:rPr>
              <a:t>RUN</a:t>
            </a:r>
            <a:endParaRPr lang="de-DE" sz="2800" dirty="0">
              <a:solidFill>
                <a:schemeClr val="bg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389468" y="3178628"/>
            <a:ext cx="1101875" cy="5007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Rechteck 12"/>
          <p:cNvSpPr/>
          <p:nvPr/>
        </p:nvSpPr>
        <p:spPr>
          <a:xfrm>
            <a:off x="1223838" y="4180113"/>
            <a:ext cx="1101875" cy="5007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Rechteck 13"/>
          <p:cNvSpPr/>
          <p:nvPr/>
        </p:nvSpPr>
        <p:spPr>
          <a:xfrm>
            <a:off x="2325713" y="3178627"/>
            <a:ext cx="1101875" cy="5007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Ellipse 14"/>
          <p:cNvSpPr/>
          <p:nvPr/>
        </p:nvSpPr>
        <p:spPr>
          <a:xfrm>
            <a:off x="1636384" y="3291296"/>
            <a:ext cx="272143" cy="27540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Ellipse 15"/>
          <p:cNvSpPr/>
          <p:nvPr/>
        </p:nvSpPr>
        <p:spPr>
          <a:xfrm>
            <a:off x="1636384" y="3804556"/>
            <a:ext cx="272143" cy="25037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2740578" y="2737169"/>
            <a:ext cx="272143" cy="250372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9" name="Gewinkelte Verbindung 18"/>
          <p:cNvCxnSpPr>
            <a:stCxn id="14" idx="0"/>
            <a:endCxn id="17" idx="4"/>
          </p:cNvCxnSpPr>
          <p:nvPr/>
        </p:nvCxnSpPr>
        <p:spPr>
          <a:xfrm rot="16200000" flipV="1">
            <a:off x="2781108" y="3083083"/>
            <a:ext cx="191086" cy="1"/>
          </a:xfrm>
          <a:prstGeom prst="bentConnector3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winkelte Verbindung 19"/>
          <p:cNvCxnSpPr>
            <a:stCxn id="12" idx="3"/>
            <a:endCxn id="15" idx="2"/>
          </p:cNvCxnSpPr>
          <p:nvPr/>
        </p:nvCxnSpPr>
        <p:spPr>
          <a:xfrm>
            <a:off x="1491343" y="3429000"/>
            <a:ext cx="145041" cy="1"/>
          </a:xfrm>
          <a:prstGeom prst="bentConnector3">
            <a:avLst>
              <a:gd name="adj1" fmla="val 50000"/>
            </a:avLst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winkelte Verbindung 22"/>
          <p:cNvCxnSpPr>
            <a:stCxn id="16" idx="4"/>
            <a:endCxn id="13" idx="0"/>
          </p:cNvCxnSpPr>
          <p:nvPr/>
        </p:nvCxnSpPr>
        <p:spPr>
          <a:xfrm rot="16200000" flipH="1">
            <a:off x="1711024" y="4116360"/>
            <a:ext cx="125185" cy="2320"/>
          </a:xfrm>
          <a:prstGeom prst="bentConnector3">
            <a:avLst>
              <a:gd name="adj1" fmla="val 50000"/>
            </a:avLst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winkelte Verbindung 26"/>
          <p:cNvCxnSpPr>
            <a:stCxn id="12" idx="2"/>
            <a:endCxn id="16" idx="2"/>
          </p:cNvCxnSpPr>
          <p:nvPr/>
        </p:nvCxnSpPr>
        <p:spPr>
          <a:xfrm rot="16200000" flipH="1">
            <a:off x="1163210" y="3456567"/>
            <a:ext cx="250371" cy="695978"/>
          </a:xfrm>
          <a:prstGeom prst="bentConnector2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winkelte Verbindung 28"/>
          <p:cNvCxnSpPr>
            <a:stCxn id="14" idx="2"/>
            <a:endCxn id="16" idx="6"/>
          </p:cNvCxnSpPr>
          <p:nvPr/>
        </p:nvCxnSpPr>
        <p:spPr>
          <a:xfrm rot="5400000">
            <a:off x="2267403" y="3320494"/>
            <a:ext cx="250372" cy="968124"/>
          </a:xfrm>
          <a:prstGeom prst="bentConnector2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winkelte Verbindung 30"/>
          <p:cNvCxnSpPr>
            <a:stCxn id="14" idx="1"/>
            <a:endCxn id="15" idx="6"/>
          </p:cNvCxnSpPr>
          <p:nvPr/>
        </p:nvCxnSpPr>
        <p:spPr>
          <a:xfrm rot="10800000" flipV="1">
            <a:off x="1908527" y="3428999"/>
            <a:ext cx="417186" cy="2"/>
          </a:xfrm>
          <a:prstGeom prst="bentConnector3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hteck 31"/>
          <p:cNvSpPr/>
          <p:nvPr/>
        </p:nvSpPr>
        <p:spPr>
          <a:xfrm>
            <a:off x="239486" y="5138057"/>
            <a:ext cx="3570514" cy="1534886"/>
          </a:xfrm>
          <a:prstGeom prst="rect">
            <a:avLst/>
          </a:prstGeom>
          <a:solidFill>
            <a:srgbClr val="FFFF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Complexity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>
                <a:solidFill>
                  <a:schemeClr val="tx1"/>
                </a:solidFill>
              </a:rPr>
              <a:t>D</a:t>
            </a:r>
            <a:r>
              <a:rPr lang="de-DE" dirty="0" smtClean="0">
                <a:solidFill>
                  <a:schemeClr val="tx1"/>
                </a:solidFill>
              </a:rPr>
              <a:t>ata </a:t>
            </a:r>
            <a:r>
              <a:rPr lang="de-DE" dirty="0" err="1" smtClean="0">
                <a:solidFill>
                  <a:schemeClr val="tx1"/>
                </a:solidFill>
              </a:rPr>
              <a:t>integrity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>
                <a:solidFill>
                  <a:schemeClr val="tx1"/>
                </a:solidFill>
              </a:rPr>
              <a:t>C</a:t>
            </a:r>
            <a:r>
              <a:rPr lang="de-DE" dirty="0" err="1" smtClean="0">
                <a:solidFill>
                  <a:schemeClr val="tx1"/>
                </a:solidFill>
              </a:rPr>
              <a:t>oherent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and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cohesive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features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Decoupled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4100136" y="5138057"/>
            <a:ext cx="3570514" cy="1534886"/>
          </a:xfrm>
          <a:prstGeom prst="rect">
            <a:avLst/>
          </a:prstGeom>
          <a:solidFill>
            <a:srgbClr val="FFFF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Planning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>
                <a:solidFill>
                  <a:schemeClr val="tx1"/>
                </a:solidFill>
              </a:rPr>
              <a:t>Team </a:t>
            </a:r>
            <a:r>
              <a:rPr lang="de-DE" dirty="0" err="1" smtClean="0">
                <a:solidFill>
                  <a:schemeClr val="tx1"/>
                </a:solidFill>
              </a:rPr>
              <a:t>assignment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>
                <a:solidFill>
                  <a:schemeClr val="tx1"/>
                </a:solidFill>
              </a:rPr>
              <a:t>Knowledge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>
                <a:solidFill>
                  <a:schemeClr val="tx1"/>
                </a:solidFill>
              </a:rPr>
              <a:t>Development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>
                <a:solidFill>
                  <a:schemeClr val="tx1"/>
                </a:solidFill>
              </a:rPr>
              <a:t>Integration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34" name="Rechteck 33"/>
          <p:cNvSpPr/>
          <p:nvPr/>
        </p:nvSpPr>
        <p:spPr>
          <a:xfrm>
            <a:off x="8084307" y="5138057"/>
            <a:ext cx="3914465" cy="1534886"/>
          </a:xfrm>
          <a:prstGeom prst="rect">
            <a:avLst/>
          </a:prstGeom>
          <a:solidFill>
            <a:srgbClr val="FFFFC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>
                <a:solidFill>
                  <a:schemeClr val="tx1"/>
                </a:solidFill>
              </a:rPr>
              <a:t>Release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Deployment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Runtime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br>
              <a:rPr lang="de-DE" dirty="0" smtClean="0">
                <a:solidFill>
                  <a:schemeClr val="tx1"/>
                </a:solidFill>
              </a:rPr>
            </a:br>
            <a:r>
              <a:rPr lang="de-DE" dirty="0" smtClean="0">
                <a:solidFill>
                  <a:schemeClr val="tx1"/>
                </a:solidFill>
              </a:rPr>
              <a:t>(</a:t>
            </a:r>
            <a:r>
              <a:rPr lang="de-DE" dirty="0" err="1" smtClean="0">
                <a:solidFill>
                  <a:schemeClr val="tx1"/>
                </a:solidFill>
              </a:rPr>
              <a:t>crash</a:t>
            </a:r>
            <a:r>
              <a:rPr lang="de-DE" dirty="0" smtClean="0">
                <a:solidFill>
                  <a:schemeClr val="tx1"/>
                </a:solidFill>
              </a:rPr>
              <a:t>, </a:t>
            </a:r>
            <a:r>
              <a:rPr lang="de-DE" dirty="0" err="1" smtClean="0">
                <a:solidFill>
                  <a:schemeClr val="tx1"/>
                </a:solidFill>
              </a:rPr>
              <a:t>slow</a:t>
            </a:r>
            <a:r>
              <a:rPr lang="de-DE" dirty="0" smtClean="0">
                <a:solidFill>
                  <a:schemeClr val="tx1"/>
                </a:solidFill>
              </a:rPr>
              <a:t>-down, </a:t>
            </a:r>
            <a:r>
              <a:rPr lang="de-DE" dirty="0" err="1" smtClean="0">
                <a:solidFill>
                  <a:schemeClr val="tx1"/>
                </a:solidFill>
              </a:rPr>
              <a:t>local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access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>
                <a:solidFill>
                  <a:schemeClr val="tx1"/>
                </a:solidFill>
              </a:rPr>
              <a:t>Scaling</a:t>
            </a:r>
            <a:r>
              <a:rPr lang="de-DE" dirty="0" smtClean="0">
                <a:solidFill>
                  <a:schemeClr val="tx1"/>
                </a:solidFill>
              </a:rPr>
              <a:t> </a:t>
            </a:r>
            <a:r>
              <a:rPr lang="de-DE" dirty="0" err="1" smtClean="0">
                <a:solidFill>
                  <a:schemeClr val="tx1"/>
                </a:solidFill>
              </a:rPr>
              <a:t>unit</a:t>
            </a:r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98" t="11276" b="60894"/>
          <a:stretch/>
        </p:blipFill>
        <p:spPr bwMode="auto">
          <a:xfrm>
            <a:off x="4977844" y="3203017"/>
            <a:ext cx="1940026" cy="13435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5" name="Pfeil nach rechts 34"/>
          <p:cNvSpPr/>
          <p:nvPr/>
        </p:nvSpPr>
        <p:spPr>
          <a:xfrm>
            <a:off x="3654021" y="3701143"/>
            <a:ext cx="772886" cy="375557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8" name="Pfeil nach rechts 37"/>
          <p:cNvSpPr/>
          <p:nvPr/>
        </p:nvSpPr>
        <p:spPr>
          <a:xfrm>
            <a:off x="7404150" y="3633106"/>
            <a:ext cx="772886" cy="375557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38251" name="Picture 11" descr="https://upload.wikimedia.org/wikipedia/commons/c/c9/Container_sizes.jpe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132" y="2890238"/>
            <a:ext cx="1890210" cy="193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feld 36"/>
          <p:cNvSpPr txBox="1"/>
          <p:nvPr/>
        </p:nvSpPr>
        <p:spPr>
          <a:xfrm rot="20927256">
            <a:off x="699002" y="2591800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Design Components</a:t>
            </a:r>
            <a:endParaRPr lang="de-DE" dirty="0"/>
          </a:p>
        </p:txBody>
      </p:sp>
      <p:sp>
        <p:nvSpPr>
          <p:cNvPr id="42" name="Textfeld 41"/>
          <p:cNvSpPr txBox="1"/>
          <p:nvPr/>
        </p:nvSpPr>
        <p:spPr>
          <a:xfrm rot="20927256">
            <a:off x="4901793" y="2561766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Dev</a:t>
            </a:r>
            <a:r>
              <a:rPr lang="de-DE" dirty="0" smtClean="0"/>
              <a:t> Components</a:t>
            </a:r>
            <a:endParaRPr lang="de-DE" dirty="0"/>
          </a:p>
        </p:txBody>
      </p:sp>
      <p:sp>
        <p:nvSpPr>
          <p:cNvPr id="43" name="Textfeld 42"/>
          <p:cNvSpPr txBox="1"/>
          <p:nvPr/>
        </p:nvSpPr>
        <p:spPr>
          <a:xfrm rot="20927256">
            <a:off x="8830855" y="2569419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Components</a:t>
            </a:r>
            <a:endParaRPr lang="de-DE" dirty="0"/>
          </a:p>
        </p:txBody>
      </p:sp>
      <p:sp>
        <p:nvSpPr>
          <p:cNvPr id="40" name="Textfeld 39"/>
          <p:cNvSpPr txBox="1"/>
          <p:nvPr/>
        </p:nvSpPr>
        <p:spPr>
          <a:xfrm>
            <a:off x="3723933" y="4028105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1:1</a:t>
            </a:r>
            <a:endParaRPr lang="de-DE" b="1" dirty="0"/>
          </a:p>
        </p:txBody>
      </p:sp>
      <p:sp>
        <p:nvSpPr>
          <p:cNvPr id="45" name="Textfeld 44"/>
          <p:cNvSpPr txBox="1"/>
          <p:nvPr/>
        </p:nvSpPr>
        <p:spPr>
          <a:xfrm>
            <a:off x="7463853" y="3963181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n</a:t>
            </a:r>
            <a:r>
              <a:rPr lang="de-DE" b="1" dirty="0" smtClean="0"/>
              <a:t>:1</a:t>
            </a:r>
            <a:endParaRPr lang="de-DE" b="1" dirty="0"/>
          </a:p>
        </p:txBody>
      </p:sp>
      <p:sp>
        <p:nvSpPr>
          <p:cNvPr id="4" name="TextBox 3"/>
          <p:cNvSpPr txBox="1"/>
          <p:nvPr/>
        </p:nvSpPr>
        <p:spPr>
          <a:xfrm rot="1925018">
            <a:off x="10561506" y="2280519"/>
            <a:ext cx="787395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NEW!</a:t>
            </a: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215468" y="3203017"/>
            <a:ext cx="355600" cy="134358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</p:spTree>
    <p:extLst>
      <p:ext uri="{BB962C8B-B14F-4D97-AF65-F5344CB8AC3E}">
        <p14:creationId xmlns:p14="http://schemas.microsoft.com/office/powerpoint/2010/main" val="1376849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32" grpId="0" animBg="1"/>
      <p:bldP spid="33" grpId="0" animBg="1"/>
      <p:bldP spid="34" grpId="0" animBg="1"/>
      <p:bldP spid="35" grpId="0" animBg="1"/>
      <p:bldP spid="38" grpId="0" animBg="1"/>
      <p:bldP spid="37" grpId="0"/>
      <p:bldP spid="42" grpId="0"/>
      <p:bldP spid="43" grpId="0"/>
      <p:bldP spid="40" grpId="0"/>
      <p:bldP spid="45" grpId="0"/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kt 16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97" name="think-cell Folie" r:id="rId4" imgW="327" imgH="327" progId="TCLayout.ActiveDocument.1">
                  <p:embed/>
                </p:oleObj>
              </mc:Choice>
              <mc:Fallback>
                <p:oleObj name="think-cell Folie" r:id="rId4" imgW="327" imgH="32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Gerader Verbinder 15"/>
          <p:cNvCxnSpPr/>
          <p:nvPr/>
        </p:nvCxnSpPr>
        <p:spPr>
          <a:xfrm flipV="1">
            <a:off x="5900973" y="4435519"/>
            <a:ext cx="4082" cy="39768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Anatomy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an </a:t>
            </a:r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5080463" y="2629391"/>
            <a:ext cx="1657351" cy="196179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5198188" y="3277055"/>
            <a:ext cx="1428347" cy="661307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Application</a:t>
            </a:r>
            <a:endParaRPr lang="de-DE" dirty="0" smtClean="0"/>
          </a:p>
        </p:txBody>
      </p:sp>
      <p:cxnSp>
        <p:nvCxnSpPr>
          <p:cNvPr id="14" name="Gerader Verbinder 13"/>
          <p:cNvCxnSpPr>
            <a:stCxn id="5" idx="0"/>
          </p:cNvCxnSpPr>
          <p:nvPr/>
        </p:nvCxnSpPr>
        <p:spPr>
          <a:xfrm flipV="1">
            <a:off x="5909139" y="2231702"/>
            <a:ext cx="4082" cy="39768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Ellipse 14"/>
          <p:cNvSpPr/>
          <p:nvPr/>
        </p:nvSpPr>
        <p:spPr>
          <a:xfrm>
            <a:off x="5754017" y="2068956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Ellipse 17"/>
          <p:cNvSpPr/>
          <p:nvPr/>
        </p:nvSpPr>
        <p:spPr>
          <a:xfrm>
            <a:off x="5754017" y="4833208"/>
            <a:ext cx="310243" cy="302079"/>
          </a:xfrm>
          <a:prstGeom prst="ellipse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Rechteck 18"/>
          <p:cNvSpPr/>
          <p:nvPr/>
        </p:nvSpPr>
        <p:spPr>
          <a:xfrm>
            <a:off x="5529499" y="4984247"/>
            <a:ext cx="849086" cy="242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Textfeld 19"/>
          <p:cNvSpPr txBox="1"/>
          <p:nvPr/>
        </p:nvSpPr>
        <p:spPr>
          <a:xfrm>
            <a:off x="6064260" y="2047036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Internet </a:t>
            </a:r>
            <a:r>
              <a:rPr lang="de-DE" dirty="0" smtClean="0"/>
              <a:t>Protocol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6086942" y="4724062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Internet Protocol</a:t>
            </a:r>
            <a:endParaRPr lang="de-DE" dirty="0"/>
          </a:p>
        </p:txBody>
      </p:sp>
      <p:sp>
        <p:nvSpPr>
          <p:cNvPr id="22" name="Ellipse 21"/>
          <p:cNvSpPr/>
          <p:nvPr/>
        </p:nvSpPr>
        <p:spPr>
          <a:xfrm>
            <a:off x="6999071" y="3459246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23" name="Gerader Verbinder 22"/>
          <p:cNvCxnSpPr>
            <a:endCxn id="5" idx="3"/>
          </p:cNvCxnSpPr>
          <p:nvPr/>
        </p:nvCxnSpPr>
        <p:spPr>
          <a:xfrm flipH="1">
            <a:off x="6737814" y="3610286"/>
            <a:ext cx="261257" cy="0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7309314" y="3425619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Inteface</a:t>
            </a:r>
            <a:endParaRPr lang="de-DE" dirty="0"/>
          </a:p>
        </p:txBody>
      </p:sp>
      <p:sp>
        <p:nvSpPr>
          <p:cNvPr id="30" name="Ellipse 29"/>
          <p:cNvSpPr/>
          <p:nvPr/>
        </p:nvSpPr>
        <p:spPr>
          <a:xfrm>
            <a:off x="4508963" y="3472672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1" name="Gerader Verbinder 30"/>
          <p:cNvCxnSpPr/>
          <p:nvPr/>
        </p:nvCxnSpPr>
        <p:spPr>
          <a:xfrm flipH="1">
            <a:off x="4819206" y="3623712"/>
            <a:ext cx="261257" cy="0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feld 31"/>
          <p:cNvSpPr txBox="1"/>
          <p:nvPr/>
        </p:nvSpPr>
        <p:spPr>
          <a:xfrm>
            <a:off x="2416556" y="3459246"/>
            <a:ext cx="211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Diagnose Interface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080463" y="263390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Container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15892" name="Picture 180" descr="http://www.autoservicepraxis.de/sixcms/media.php/5172/thumbnails/gm-zuendschloss.jpg.4593516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098" y="3122934"/>
            <a:ext cx="1677955" cy="104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894" name="Picture 182" descr="http://cdn.idealo.com/folder/Product/4206/8/4206894/s1_produktbild_mid/lescars-nx-3014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83" y="3010358"/>
            <a:ext cx="1685848" cy="1404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746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0" grpId="0"/>
      <p:bldP spid="21" grpId="0"/>
      <p:bldP spid="22" grpId="0" animBg="1"/>
      <p:bldP spid="26" grpId="0"/>
      <p:bldP spid="30" grpId="0" animBg="1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Objekt 16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think-cell Folie" r:id="rId4" imgW="327" imgH="327" progId="TCLayout.ActiveDocument.1">
                  <p:embed/>
                </p:oleObj>
              </mc:Choice>
              <mc:Fallback>
                <p:oleObj name="think-cell Folie" r:id="rId4" imgW="327" imgH="32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Gerader Verbinder 15"/>
          <p:cNvCxnSpPr/>
          <p:nvPr/>
        </p:nvCxnSpPr>
        <p:spPr>
          <a:xfrm flipV="1">
            <a:off x="5900973" y="3938217"/>
            <a:ext cx="4082" cy="39768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Anatomy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an </a:t>
            </a:r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5080463" y="2132089"/>
            <a:ext cx="1657351" cy="196179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5198188" y="2779753"/>
            <a:ext cx="1428347" cy="661307"/>
          </a:xfrm>
          <a:prstGeom prst="rect">
            <a:avLst/>
          </a:prstGeom>
          <a:solidFill>
            <a:srgbClr val="00B05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Application</a:t>
            </a:r>
            <a:endParaRPr lang="de-DE" dirty="0" smtClean="0"/>
          </a:p>
        </p:txBody>
      </p:sp>
      <p:cxnSp>
        <p:nvCxnSpPr>
          <p:cNvPr id="14" name="Gerader Verbinder 13"/>
          <p:cNvCxnSpPr>
            <a:stCxn id="5" idx="0"/>
          </p:cNvCxnSpPr>
          <p:nvPr/>
        </p:nvCxnSpPr>
        <p:spPr>
          <a:xfrm flipV="1">
            <a:off x="5909139" y="1734400"/>
            <a:ext cx="4082" cy="39768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Ellipse 14"/>
          <p:cNvSpPr/>
          <p:nvPr/>
        </p:nvSpPr>
        <p:spPr>
          <a:xfrm>
            <a:off x="5754017" y="1571654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Ellipse 17"/>
          <p:cNvSpPr/>
          <p:nvPr/>
        </p:nvSpPr>
        <p:spPr>
          <a:xfrm>
            <a:off x="5754017" y="4335906"/>
            <a:ext cx="310243" cy="302079"/>
          </a:xfrm>
          <a:prstGeom prst="ellipse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Rechteck 18"/>
          <p:cNvSpPr/>
          <p:nvPr/>
        </p:nvSpPr>
        <p:spPr>
          <a:xfrm>
            <a:off x="5529499" y="4486945"/>
            <a:ext cx="849086" cy="2420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Textfeld 19"/>
          <p:cNvSpPr txBox="1"/>
          <p:nvPr/>
        </p:nvSpPr>
        <p:spPr>
          <a:xfrm>
            <a:off x="6064260" y="1549734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Internet </a:t>
            </a:r>
            <a:r>
              <a:rPr lang="de-DE" dirty="0" smtClean="0"/>
              <a:t>Protocol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6086942" y="422676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Internet Protocol</a:t>
            </a:r>
            <a:endParaRPr lang="de-DE" dirty="0"/>
          </a:p>
        </p:txBody>
      </p:sp>
      <p:sp>
        <p:nvSpPr>
          <p:cNvPr id="22" name="Ellipse 21"/>
          <p:cNvSpPr/>
          <p:nvPr/>
        </p:nvSpPr>
        <p:spPr>
          <a:xfrm>
            <a:off x="6999071" y="2961944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23" name="Gerader Verbinder 22"/>
          <p:cNvCxnSpPr>
            <a:endCxn id="5" idx="3"/>
          </p:cNvCxnSpPr>
          <p:nvPr/>
        </p:nvCxnSpPr>
        <p:spPr>
          <a:xfrm flipH="1">
            <a:off x="6737814" y="3112984"/>
            <a:ext cx="261257" cy="0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feld 25"/>
          <p:cNvSpPr txBox="1"/>
          <p:nvPr/>
        </p:nvSpPr>
        <p:spPr>
          <a:xfrm>
            <a:off x="7309314" y="2928317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Inteface</a:t>
            </a:r>
            <a:endParaRPr lang="de-DE" dirty="0"/>
          </a:p>
        </p:txBody>
      </p:sp>
      <p:sp>
        <p:nvSpPr>
          <p:cNvPr id="30" name="Ellipse 29"/>
          <p:cNvSpPr/>
          <p:nvPr/>
        </p:nvSpPr>
        <p:spPr>
          <a:xfrm>
            <a:off x="4508963" y="2975370"/>
            <a:ext cx="310243" cy="302079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1" name="Gerader Verbinder 30"/>
          <p:cNvCxnSpPr/>
          <p:nvPr/>
        </p:nvCxnSpPr>
        <p:spPr>
          <a:xfrm flipH="1">
            <a:off x="4819206" y="3126410"/>
            <a:ext cx="261257" cy="0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feld 31"/>
          <p:cNvSpPr txBox="1"/>
          <p:nvPr/>
        </p:nvSpPr>
        <p:spPr>
          <a:xfrm>
            <a:off x="2416556" y="2961944"/>
            <a:ext cx="211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Diagnose Interface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5080463" y="213660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Container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115892" name="Picture 180" descr="http://www.autoservicepraxis.de/sixcms/media.php/5172/thumbnails/gm-zuendschloss.jpg.4593516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098" y="2625632"/>
            <a:ext cx="1677955" cy="104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5894" name="Picture 182" descr="http://cdn.idealo.com/folder/Product/4206/8/4206894/s1_produktbild_mid/lescars-nx-3014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983" y="2513056"/>
            <a:ext cx="1685848" cy="1404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2418043" y="4928079"/>
            <a:ext cx="7577715" cy="14773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Contraints</a:t>
            </a:r>
            <a:r>
              <a:rPr lang="de-DE" b="1" dirty="0" smtClean="0"/>
              <a:t> (</a:t>
            </a:r>
            <a:r>
              <a:rPr lang="de-DE" b="1" dirty="0" err="1" smtClean="0"/>
              <a:t>mostly</a:t>
            </a:r>
            <a:r>
              <a:rPr lang="de-DE" b="1" dirty="0" smtClean="0"/>
              <a:t> </a:t>
            </a:r>
            <a:r>
              <a:rPr lang="de-DE" b="1" dirty="0" err="1" smtClean="0"/>
              <a:t>technology-driven</a:t>
            </a:r>
            <a:r>
              <a:rPr lang="de-DE" b="1" dirty="0" smtClean="0"/>
              <a:t>):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Application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not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kernel</a:t>
            </a:r>
            <a:r>
              <a:rPr lang="de-DE" dirty="0" smtClean="0"/>
              <a:t> </a:t>
            </a:r>
            <a:r>
              <a:rPr lang="de-DE" dirty="0" err="1" smtClean="0"/>
              <a:t>space</a:t>
            </a:r>
            <a:r>
              <a:rPr lang="de-DE" dirty="0" smtClean="0"/>
              <a:t> APIs (e.g. Oracle)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Application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not listen on </a:t>
            </a:r>
            <a:r>
              <a:rPr lang="de-DE" dirty="0" err="1" smtClean="0"/>
              <a:t>random</a:t>
            </a:r>
            <a:r>
              <a:rPr lang="de-DE" dirty="0" smtClean="0"/>
              <a:t> </a:t>
            </a:r>
            <a:r>
              <a:rPr lang="de-DE" dirty="0" err="1" smtClean="0"/>
              <a:t>ports</a:t>
            </a:r>
            <a:r>
              <a:rPr lang="de-DE" dirty="0" smtClean="0"/>
              <a:t> (e.g. RMI)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Application</a:t>
            </a:r>
            <a:r>
              <a:rPr lang="de-DE" dirty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not </a:t>
            </a:r>
            <a:r>
              <a:rPr lang="de-DE" dirty="0" err="1" smtClean="0"/>
              <a:t>require</a:t>
            </a:r>
            <a:r>
              <a:rPr lang="de-DE" dirty="0" smtClean="0"/>
              <a:t> an </a:t>
            </a:r>
            <a:r>
              <a:rPr lang="de-DE" dirty="0" err="1" smtClean="0"/>
              <a:t>exotic</a:t>
            </a:r>
            <a:r>
              <a:rPr lang="de-DE" dirty="0" smtClean="0"/>
              <a:t> </a:t>
            </a:r>
            <a:r>
              <a:rPr lang="de-DE" dirty="0" err="1" smtClean="0"/>
              <a:t>operation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r>
              <a:rPr lang="de-DE" dirty="0" smtClean="0"/>
              <a:t> (e.g. z/OS)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endpoints</a:t>
            </a:r>
            <a:r>
              <a:rPr lang="de-DE" dirty="0" smtClean="0"/>
              <a:t> (DNS </a:t>
            </a:r>
            <a:r>
              <a:rPr lang="de-DE" dirty="0" err="1" smtClean="0"/>
              <a:t>name</a:t>
            </a:r>
            <a:r>
              <a:rPr lang="de-DE" dirty="0" smtClean="0"/>
              <a:t>, </a:t>
            </a:r>
            <a:r>
              <a:rPr lang="de-DE" dirty="0" err="1" smtClean="0"/>
              <a:t>Ips</a:t>
            </a:r>
            <a:r>
              <a:rPr lang="de-DE" dirty="0" smtClean="0"/>
              <a:t>, Ports)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configured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4768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0" grpId="0"/>
      <p:bldP spid="21" grpId="0"/>
      <p:bldP spid="22" grpId="0" animBg="1"/>
      <p:bldP spid="26" grpId="0"/>
      <p:bldP spid="30" grpId="0" animBg="1"/>
      <p:bldP spid="32" grpId="0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Objekt 2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21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Rechteck 32"/>
          <p:cNvSpPr/>
          <p:nvPr/>
        </p:nvSpPr>
        <p:spPr>
          <a:xfrm>
            <a:off x="1239186" y="334308"/>
            <a:ext cx="9829800" cy="142056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2" name="Rechteck 31"/>
          <p:cNvSpPr/>
          <p:nvPr/>
        </p:nvSpPr>
        <p:spPr>
          <a:xfrm>
            <a:off x="1239186" y="4529391"/>
            <a:ext cx="9829800" cy="18695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Gleichschenkliges Dreieck 23"/>
          <p:cNvSpPr/>
          <p:nvPr/>
        </p:nvSpPr>
        <p:spPr>
          <a:xfrm>
            <a:off x="6835807" y="1785092"/>
            <a:ext cx="3094265" cy="2677885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>
          <a:xfrm>
            <a:off x="11404600" y="6492875"/>
            <a:ext cx="711200" cy="365125"/>
          </a:xfrm>
        </p:spPr>
        <p:txBody>
          <a:bodyPr/>
          <a:lstStyle/>
          <a:p>
            <a:fld id="{EBCCEB8C-0C59-3646-8774-4E9611D20F23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98" t="11276" b="60255"/>
          <a:stretch/>
        </p:blipFill>
        <p:spPr bwMode="auto">
          <a:xfrm>
            <a:off x="2811147" y="819601"/>
            <a:ext cx="1269064" cy="899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Pfeil nach rechts 5"/>
          <p:cNvSpPr/>
          <p:nvPr/>
        </p:nvSpPr>
        <p:spPr>
          <a:xfrm>
            <a:off x="4588038" y="428661"/>
            <a:ext cx="2804886" cy="375557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7" name="Picture 11" descr="https://upload.wikimedia.org/wikipedia/commons/c/c9/Container_sizes.jpe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0963" y="804218"/>
            <a:ext cx="886076" cy="905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/>
          <p:cNvSpPr txBox="1"/>
          <p:nvPr/>
        </p:nvSpPr>
        <p:spPr>
          <a:xfrm>
            <a:off x="2395919" y="408782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Dev</a:t>
            </a:r>
            <a:r>
              <a:rPr lang="de-DE" b="1" dirty="0" smtClean="0"/>
              <a:t> Components</a:t>
            </a:r>
            <a:endParaRPr lang="de-DE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7392924" y="408782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Ops</a:t>
            </a:r>
            <a:r>
              <a:rPr lang="de-DE" b="1" dirty="0" smtClean="0"/>
              <a:t> Components</a:t>
            </a:r>
            <a:endParaRPr lang="de-DE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5725024" y="702624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?:1</a:t>
            </a:r>
            <a:endParaRPr lang="de-DE" b="1" dirty="0"/>
          </a:p>
        </p:txBody>
      </p:sp>
      <p:sp>
        <p:nvSpPr>
          <p:cNvPr id="11" name="Gleichschenkliges Dreieck 10"/>
          <p:cNvSpPr/>
          <p:nvPr/>
        </p:nvSpPr>
        <p:spPr>
          <a:xfrm>
            <a:off x="1810826" y="1785092"/>
            <a:ext cx="3094265" cy="2677885"/>
          </a:xfrm>
          <a:prstGeom prst="triangle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Textfeld 11"/>
          <p:cNvSpPr txBox="1"/>
          <p:nvPr/>
        </p:nvSpPr>
        <p:spPr>
          <a:xfrm>
            <a:off x="2880904" y="2454969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System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2703716" y="2981179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Subsystems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2613948" y="3528410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Components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2902468" y="399569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Services</a:t>
            </a:r>
            <a:endParaRPr lang="de-DE" dirty="0"/>
          </a:p>
        </p:txBody>
      </p:sp>
      <p:sp>
        <p:nvSpPr>
          <p:cNvPr id="16" name="Pfeil nach rechts 15"/>
          <p:cNvSpPr/>
          <p:nvPr/>
        </p:nvSpPr>
        <p:spPr>
          <a:xfrm rot="10800000">
            <a:off x="4085079" y="2381606"/>
            <a:ext cx="966008" cy="320328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Pfeil nach rechts 16"/>
          <p:cNvSpPr/>
          <p:nvPr/>
        </p:nvSpPr>
        <p:spPr>
          <a:xfrm rot="5400000">
            <a:off x="4927654" y="3378263"/>
            <a:ext cx="1849105" cy="320328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Textfeld 17"/>
          <p:cNvSpPr txBox="1"/>
          <p:nvPr/>
        </p:nvSpPr>
        <p:spPr>
          <a:xfrm>
            <a:off x="4730492" y="2106450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Good</a:t>
            </a:r>
            <a:r>
              <a:rPr lang="de-DE" b="1" dirty="0" smtClean="0"/>
              <a:t> </a:t>
            </a:r>
            <a:r>
              <a:rPr lang="de-DE" b="1" dirty="0" err="1" smtClean="0"/>
              <a:t>starting</a:t>
            </a:r>
            <a:r>
              <a:rPr lang="de-DE" b="1" dirty="0" smtClean="0"/>
              <a:t> </a:t>
            </a:r>
            <a:r>
              <a:rPr lang="de-DE" b="1" dirty="0" err="1" smtClean="0"/>
              <a:t>point</a:t>
            </a:r>
            <a:endParaRPr lang="de-DE" b="1" dirty="0"/>
          </a:p>
        </p:txBody>
      </p:sp>
      <p:sp>
        <p:nvSpPr>
          <p:cNvPr id="19" name="Textfeld 18"/>
          <p:cNvSpPr txBox="1"/>
          <p:nvPr/>
        </p:nvSpPr>
        <p:spPr>
          <a:xfrm>
            <a:off x="4387702" y="4578874"/>
            <a:ext cx="292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Decomposition</a:t>
            </a:r>
            <a:r>
              <a:rPr lang="de-DE" b="1" dirty="0" smtClean="0"/>
              <a:t> trade-off</a:t>
            </a:r>
            <a:endParaRPr lang="de-DE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7622760" y="3587741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Microservices</a:t>
            </a:r>
            <a:endParaRPr lang="de-DE" dirty="0"/>
          </a:p>
        </p:txBody>
      </p:sp>
      <p:sp>
        <p:nvSpPr>
          <p:cNvPr id="21" name="Textfeld 20"/>
          <p:cNvSpPr txBox="1"/>
          <p:nvPr/>
        </p:nvSpPr>
        <p:spPr>
          <a:xfrm>
            <a:off x="7622759" y="403225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Nanoservices</a:t>
            </a:r>
            <a:endParaRPr lang="de-DE" dirty="0"/>
          </a:p>
        </p:txBody>
      </p:sp>
      <p:sp>
        <p:nvSpPr>
          <p:cNvPr id="22" name="Textfeld 21"/>
          <p:cNvSpPr txBox="1"/>
          <p:nvPr/>
        </p:nvSpPr>
        <p:spPr>
          <a:xfrm>
            <a:off x="7605312" y="3019206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Macroservices</a:t>
            </a:r>
            <a:endParaRPr lang="de-DE" dirty="0"/>
          </a:p>
        </p:txBody>
      </p:sp>
      <p:sp>
        <p:nvSpPr>
          <p:cNvPr id="23" name="Textfeld 22"/>
          <p:cNvSpPr txBox="1"/>
          <p:nvPr/>
        </p:nvSpPr>
        <p:spPr>
          <a:xfrm>
            <a:off x="7885651" y="2462991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Monolith</a:t>
            </a:r>
            <a:endParaRPr lang="de-DE" dirty="0"/>
          </a:p>
        </p:txBody>
      </p:sp>
      <p:sp>
        <p:nvSpPr>
          <p:cNvPr id="26" name="Pfeil nach rechts 25"/>
          <p:cNvSpPr/>
          <p:nvPr/>
        </p:nvSpPr>
        <p:spPr>
          <a:xfrm>
            <a:off x="5044707" y="2381605"/>
            <a:ext cx="2702687" cy="320329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26"/>
          <p:cNvSpPr txBox="1"/>
          <p:nvPr/>
        </p:nvSpPr>
        <p:spPr>
          <a:xfrm>
            <a:off x="1503754" y="5215247"/>
            <a:ext cx="4914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More flexible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scale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Runtime</a:t>
            </a:r>
            <a:r>
              <a:rPr lang="de-DE" dirty="0" smtClean="0"/>
              <a:t> </a:t>
            </a:r>
            <a:r>
              <a:rPr lang="de-DE" dirty="0" err="1" smtClean="0"/>
              <a:t>isolation</a:t>
            </a:r>
            <a:r>
              <a:rPr lang="de-DE" dirty="0"/>
              <a:t> </a:t>
            </a:r>
            <a:r>
              <a:rPr lang="de-DE" dirty="0" smtClean="0"/>
              <a:t>(</a:t>
            </a:r>
            <a:r>
              <a:rPr lang="de-DE" dirty="0" err="1" smtClean="0"/>
              <a:t>crash</a:t>
            </a:r>
            <a:r>
              <a:rPr lang="de-DE" dirty="0" smtClean="0"/>
              <a:t>, </a:t>
            </a:r>
            <a:r>
              <a:rPr lang="de-DE" dirty="0" err="1" smtClean="0"/>
              <a:t>slow</a:t>
            </a:r>
            <a:r>
              <a:rPr lang="de-DE" dirty="0" smtClean="0"/>
              <a:t>-down, …)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Independent </a:t>
            </a:r>
            <a:r>
              <a:rPr lang="de-DE" dirty="0" err="1" smtClean="0"/>
              <a:t>releases</a:t>
            </a:r>
            <a:r>
              <a:rPr lang="de-DE" dirty="0" smtClean="0"/>
              <a:t>, </a:t>
            </a:r>
            <a:r>
              <a:rPr lang="de-DE" dirty="0" err="1" smtClean="0"/>
              <a:t>deployments</a:t>
            </a:r>
            <a:r>
              <a:rPr lang="de-DE" dirty="0" smtClean="0"/>
              <a:t>, </a:t>
            </a:r>
            <a:r>
              <a:rPr lang="de-DE" dirty="0" err="1" smtClean="0"/>
              <a:t>teams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Higher </a:t>
            </a:r>
            <a:r>
              <a:rPr lang="de-DE" dirty="0" err="1" smtClean="0"/>
              <a:t>utilization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endParaRPr lang="de-DE" dirty="0" smtClean="0"/>
          </a:p>
        </p:txBody>
      </p:sp>
      <p:sp>
        <p:nvSpPr>
          <p:cNvPr id="29" name="Textfeld 28"/>
          <p:cNvSpPr txBox="1"/>
          <p:nvPr/>
        </p:nvSpPr>
        <p:spPr>
          <a:xfrm>
            <a:off x="2902468" y="4661019"/>
            <a:ext cx="5148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 smtClean="0">
                <a:solidFill>
                  <a:srgbClr val="00B050"/>
                </a:solidFill>
              </a:rPr>
              <a:t>+</a:t>
            </a:r>
            <a:endParaRPr lang="de-DE" sz="4400" dirty="0">
              <a:solidFill>
                <a:srgbClr val="00B050"/>
              </a:solidFill>
            </a:endParaRPr>
          </a:p>
        </p:txBody>
      </p:sp>
      <p:sp>
        <p:nvSpPr>
          <p:cNvPr id="30" name="Textfeld 29"/>
          <p:cNvSpPr txBox="1"/>
          <p:nvPr/>
        </p:nvSpPr>
        <p:spPr>
          <a:xfrm>
            <a:off x="8557474" y="4563485"/>
            <a:ext cx="3722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 smtClean="0">
                <a:solidFill>
                  <a:srgbClr val="FF0000"/>
                </a:solidFill>
              </a:rPr>
              <a:t>-</a:t>
            </a:r>
            <a:endParaRPr lang="de-DE" sz="4400" dirty="0">
              <a:solidFill>
                <a:srgbClr val="FF0000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6686555" y="5155117"/>
            <a:ext cx="4486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Distribution </a:t>
            </a:r>
            <a:r>
              <a:rPr lang="de-DE" dirty="0" err="1" smtClean="0"/>
              <a:t>debt</a:t>
            </a:r>
            <a:r>
              <a:rPr lang="de-DE" dirty="0" smtClean="0"/>
              <a:t>: </a:t>
            </a:r>
            <a:r>
              <a:rPr lang="de-DE" dirty="0" err="1" smtClean="0"/>
              <a:t>Latency</a:t>
            </a: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troubleshooting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integration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26062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24" grpId="0" animBg="1"/>
      <p:bldP spid="11" grpId="0" animBg="1"/>
      <p:bldP spid="12" grpId="0"/>
      <p:bldP spid="13" grpId="0"/>
      <p:bldP spid="14" grpId="0"/>
      <p:bldP spid="15" grpId="0"/>
      <p:bldP spid="16" grpId="0" animBg="1"/>
      <p:bldP spid="17" grpId="0" animBg="1"/>
      <p:bldP spid="18" grpId="0"/>
      <p:bldP spid="19" grpId="0"/>
      <p:bldP spid="20" grpId="0"/>
      <p:bldP spid="21" grpId="0"/>
      <p:bldP spid="22" grpId="0"/>
      <p:bldP spid="23" grpId="0"/>
      <p:bldP spid="26" grpId="0" animBg="1"/>
      <p:bldP spid="27" grpId="0"/>
      <p:bldP spid="29" grpId="0"/>
      <p:bldP spid="30" grpId="0"/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Ops Components with Spring Boot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18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2326"/>
          <a:stretch/>
        </p:blipFill>
        <p:spPr>
          <a:xfrm>
            <a:off x="3412265" y="1489740"/>
            <a:ext cx="4881130" cy="441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831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Ops Components with Spring Boot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7" y="1395925"/>
            <a:ext cx="6930189" cy="5116602"/>
          </a:xfrm>
        </p:spPr>
        <p:txBody>
          <a:bodyPr/>
          <a:lstStyle/>
          <a:p>
            <a:r>
              <a:rPr lang="en-US" b="1" dirty="0" smtClean="0"/>
              <a:t>Mission statement</a:t>
            </a:r>
            <a:r>
              <a:rPr lang="en-US" dirty="0" smtClean="0"/>
              <a:t>: Bootable, Ops Friendly, Minimal</a:t>
            </a:r>
          </a:p>
          <a:p>
            <a:r>
              <a:rPr lang="en-US" b="1" dirty="0" smtClean="0"/>
              <a:t>Docs</a:t>
            </a:r>
            <a:r>
              <a:rPr lang="en-US" dirty="0" smtClean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docs.spring.io/spring-boot/docs/current/reference/html</a:t>
            </a:r>
            <a:r>
              <a:rPr lang="en-US" dirty="0" smtClean="0"/>
              <a:t> </a:t>
            </a:r>
          </a:p>
          <a:p>
            <a:r>
              <a:rPr lang="en-US" b="1" dirty="0" smtClean="0"/>
              <a:t>Key to success</a:t>
            </a:r>
            <a:r>
              <a:rPr lang="en-US" dirty="0" smtClean="0"/>
              <a:t>:</a:t>
            </a:r>
          </a:p>
          <a:p>
            <a:pPr lvl="1"/>
            <a:r>
              <a:rPr lang="en-US" dirty="0"/>
              <a:t>Spring </a:t>
            </a:r>
            <a:r>
              <a:rPr lang="en-US" dirty="0" err="1" smtClean="0"/>
              <a:t>Initializr</a:t>
            </a:r>
            <a:r>
              <a:rPr lang="en-US" dirty="0" smtClean="0"/>
              <a:t>: Choose the required building blocks. Tailor the runtime. Broad range of available building blocks.</a:t>
            </a:r>
          </a:p>
          <a:p>
            <a:pPr lvl="1"/>
            <a:r>
              <a:rPr lang="en-US" dirty="0" smtClean="0"/>
              <a:t>Opinionated: Configuration by exception; convention over configuration. </a:t>
            </a:r>
          </a:p>
          <a:p>
            <a:pPr lvl="1"/>
            <a:r>
              <a:rPr lang="en-US" dirty="0" smtClean="0"/>
              <a:t>Minimalistic API and set of annotations. </a:t>
            </a:r>
            <a:r>
              <a:rPr lang="en-US" dirty="0"/>
              <a:t>No error-prone XML descriptors or bytecode </a:t>
            </a:r>
            <a:r>
              <a:rPr lang="en-US" dirty="0" smtClean="0"/>
              <a:t>manipulations. </a:t>
            </a:r>
          </a:p>
          <a:p>
            <a:pPr lvl="1"/>
            <a:r>
              <a:rPr lang="en-US" dirty="0" smtClean="0"/>
              <a:t>Integrates common cloud infrastructure with the Spring Cloud project (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projects.spring.io/spring-cloud)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Actuator: A full set of production </a:t>
            </a:r>
            <a:r>
              <a:rPr lang="en-US" dirty="0" err="1" smtClean="0"/>
              <a:t>readyness</a:t>
            </a:r>
            <a:r>
              <a:rPr lang="en-US" dirty="0" smtClean="0"/>
              <a:t> features.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11" name="Rectangle 10"/>
          <p:cNvSpPr/>
          <p:nvPr/>
        </p:nvSpPr>
        <p:spPr>
          <a:xfrm>
            <a:off x="7764379" y="4436765"/>
            <a:ext cx="1925053" cy="13796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Spring</a:t>
            </a:r>
            <a:br>
              <a:rPr lang="en-US" dirty="0" smtClean="0"/>
            </a:br>
            <a:r>
              <a:rPr lang="en-US" dirty="0" smtClean="0"/>
              <a:t>Framework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835147" y="4436764"/>
            <a:ext cx="1925053" cy="137962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Spring </a:t>
            </a:r>
            <a:br>
              <a:rPr lang="en-US" dirty="0" smtClean="0"/>
            </a:br>
            <a:r>
              <a:rPr lang="en-US" dirty="0" smtClean="0"/>
              <a:t>Cloud</a:t>
            </a:r>
          </a:p>
        </p:txBody>
      </p:sp>
      <p:sp>
        <p:nvSpPr>
          <p:cNvPr id="13" name="Triangle 12"/>
          <p:cNvSpPr/>
          <p:nvPr/>
        </p:nvSpPr>
        <p:spPr>
          <a:xfrm>
            <a:off x="7764379" y="3029138"/>
            <a:ext cx="3995821" cy="1223558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Spring Boot</a:t>
            </a:r>
          </a:p>
        </p:txBody>
      </p:sp>
      <p:sp>
        <p:nvSpPr>
          <p:cNvPr id="14" name="Smiley Face 13"/>
          <p:cNvSpPr/>
          <p:nvPr/>
        </p:nvSpPr>
        <p:spPr>
          <a:xfrm>
            <a:off x="8192391" y="1778999"/>
            <a:ext cx="770021" cy="762417"/>
          </a:xfrm>
          <a:prstGeom prst="smileyFace">
            <a:avLst/>
          </a:prstGeom>
          <a:solidFill>
            <a:srgbClr val="FFFFCC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5" name="Smiley Face 14"/>
          <p:cNvSpPr/>
          <p:nvPr/>
        </p:nvSpPr>
        <p:spPr>
          <a:xfrm>
            <a:off x="10618537" y="1752695"/>
            <a:ext cx="770021" cy="762417"/>
          </a:xfrm>
          <a:prstGeom prst="smileyFace">
            <a:avLst/>
          </a:prstGeom>
          <a:solidFill>
            <a:srgbClr val="FFFFCC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6" name="TextBox 15"/>
          <p:cNvSpPr txBox="1"/>
          <p:nvPr/>
        </p:nvSpPr>
        <p:spPr>
          <a:xfrm>
            <a:off x="8247823" y="139592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DEV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0673969" y="1339531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OPS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14" idx="4"/>
            <a:endCxn id="13" idx="1"/>
          </p:cNvCxnSpPr>
          <p:nvPr/>
        </p:nvCxnSpPr>
        <p:spPr>
          <a:xfrm>
            <a:off x="8577402" y="2541416"/>
            <a:ext cx="185932" cy="1099501"/>
          </a:xfrm>
          <a:prstGeom prst="straightConnector1">
            <a:avLst/>
          </a:prstGeom>
          <a:ln w="31750" cmpd="sng"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5" idx="4"/>
            <a:endCxn id="13" idx="5"/>
          </p:cNvCxnSpPr>
          <p:nvPr/>
        </p:nvCxnSpPr>
        <p:spPr>
          <a:xfrm flipH="1">
            <a:off x="10761245" y="2515112"/>
            <a:ext cx="242303" cy="1125805"/>
          </a:xfrm>
          <a:prstGeom prst="straightConnector1">
            <a:avLst/>
          </a:prstGeom>
          <a:ln w="31750" cmpd="sng"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03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28" name="Group 27"/>
          <p:cNvGrpSpPr/>
          <p:nvPr/>
        </p:nvGrpSpPr>
        <p:grpSpPr>
          <a:xfrm>
            <a:off x="4819640" y="2688658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83770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the First He was the </a:t>
            </a:r>
            <a:r>
              <a:rPr lang="en-US" dirty="0" err="1" smtClean="0"/>
              <a:t>Initializr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8" name="Rectangle 7"/>
          <p:cNvSpPr/>
          <p:nvPr/>
        </p:nvSpPr>
        <p:spPr>
          <a:xfrm>
            <a:off x="7946419" y="-1580805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start.spring.io</a:t>
            </a:r>
            <a:r>
              <a:rPr lang="en-US" dirty="0"/>
              <a:t>/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7897"/>
            <a:ext cx="12192000" cy="55629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90307" r="8995" b="94738"/>
          <a:stretch/>
        </p:blipFill>
        <p:spPr>
          <a:xfrm>
            <a:off x="11053823" y="942785"/>
            <a:ext cx="1138177" cy="29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88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Spring Boot World!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5" name="Rectangle 4"/>
          <p:cNvSpPr/>
          <p:nvPr/>
        </p:nvSpPr>
        <p:spPr>
          <a:xfrm>
            <a:off x="389467" y="1743416"/>
            <a:ext cx="10134153" cy="31700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@</a:t>
            </a:r>
            <a:r>
              <a:rPr lang="en-US" sz="2000" i="1" dirty="0" err="1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RestController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20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i="1" dirty="0" smtClean="0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@</a:t>
            </a:r>
            <a:r>
              <a:rPr lang="en-US" sz="2000" i="1" dirty="0" err="1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EnableAutoConfiguration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20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b="1" dirty="0" smtClean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public</a:t>
            </a:r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Example { </a:t>
            </a:r>
            <a:endParaRPr lang="en-US" sz="20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en-US" sz="2000" i="1" dirty="0">
              <a:solidFill>
                <a:srgbClr val="808080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i="1" dirty="0" smtClean="0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	@</a:t>
            </a:r>
            <a:r>
              <a:rPr lang="en-US" sz="2000" i="1" dirty="0" err="1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RequestMapping</a:t>
            </a:r>
            <a:r>
              <a:rPr lang="en-US" sz="2000" i="1" dirty="0">
                <a:solidFill>
                  <a:srgbClr val="808080"/>
                </a:solidFill>
                <a:latin typeface="Source Code Pro" charset="0"/>
                <a:ea typeface="Source Code Pro" charset="0"/>
                <a:cs typeface="Source Code Pro" charset="0"/>
              </a:rPr>
              <a:t>("/")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String home() { </a:t>
            </a:r>
            <a:r>
              <a:rPr lang="en-US" sz="2000" b="1" dirty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>
                <a:solidFill>
                  <a:srgbClr val="2A00FF"/>
                </a:solidFill>
                <a:latin typeface="Source Code Pro" charset="0"/>
                <a:ea typeface="Source Code Pro" charset="0"/>
                <a:cs typeface="Source Code Pro" charset="0"/>
              </a:rPr>
              <a:t>"Hello World!"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; } </a:t>
            </a:r>
            <a:endParaRPr lang="en-US" sz="20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en-US" sz="2000" b="1" dirty="0">
              <a:solidFill>
                <a:srgbClr val="7F0055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sz="2000" b="1" dirty="0" smtClean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public</a:t>
            </a:r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static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void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main(String[] </a:t>
            </a:r>
            <a:r>
              <a:rPr lang="en-US" sz="2000" dirty="0" err="1">
                <a:latin typeface="Source Code Pro" charset="0"/>
                <a:ea typeface="Source Code Pro" charset="0"/>
                <a:cs typeface="Source Code Pro" charset="0"/>
              </a:rPr>
              <a:t>args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2000" b="1" dirty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throws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 Exception { </a:t>
            </a:r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	</a:t>
            </a:r>
            <a:r>
              <a:rPr lang="en-US" sz="2000" dirty="0" err="1" smtClean="0">
                <a:latin typeface="Source Code Pro" charset="0"/>
                <a:ea typeface="Source Code Pro" charset="0"/>
                <a:cs typeface="Source Code Pro" charset="0"/>
              </a:rPr>
              <a:t>SpringApplication.run</a:t>
            </a:r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2000" dirty="0" err="1" smtClean="0">
                <a:latin typeface="Source Code Pro" charset="0"/>
                <a:ea typeface="Source Code Pro" charset="0"/>
                <a:cs typeface="Source Code Pro" charset="0"/>
              </a:rPr>
              <a:t>Example.</a:t>
            </a:r>
            <a:r>
              <a:rPr lang="en-US" sz="2000" b="1" dirty="0" err="1" smtClean="0">
                <a:solidFill>
                  <a:srgbClr val="7F0055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2000" dirty="0" err="1">
                <a:latin typeface="Source Code Pro" charset="0"/>
                <a:ea typeface="Source Code Pro" charset="0"/>
                <a:cs typeface="Source Code Pro" charset="0"/>
              </a:rPr>
              <a:t>args</a:t>
            </a:r>
            <a:r>
              <a:rPr lang="en-US" sz="2000" dirty="0">
                <a:latin typeface="Source Code Pro" charset="0"/>
                <a:ea typeface="Source Code Pro" charset="0"/>
                <a:cs typeface="Source Code Pro" charset="0"/>
              </a:rPr>
              <a:t>); </a:t>
            </a:r>
            <a:endParaRPr lang="en-US" sz="20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en-US" sz="2000" dirty="0" smtClean="0"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20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9467" y="5117345"/>
            <a:ext cx="2864887" cy="40011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$ ./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gradlew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bootRun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887579" y="1786113"/>
            <a:ext cx="5309389" cy="1150693"/>
            <a:chOff x="2887579" y="1786113"/>
            <a:chExt cx="5309389" cy="1150693"/>
          </a:xfrm>
        </p:grpSpPr>
        <p:cxnSp>
          <p:nvCxnSpPr>
            <p:cNvPr id="10" name="Straight Arrow Connector 9"/>
            <p:cNvCxnSpPr>
              <a:stCxn id="8" idx="1"/>
            </p:cNvCxnSpPr>
            <p:nvPr/>
          </p:nvCxnSpPr>
          <p:spPr>
            <a:xfrm flipH="1">
              <a:off x="2887579" y="1986168"/>
              <a:ext cx="2746956" cy="0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3254354" y="2138568"/>
              <a:ext cx="2532581" cy="798238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5634535" y="1786113"/>
              <a:ext cx="2562433" cy="400110"/>
            </a:xfrm>
            <a:prstGeom prst="rect">
              <a:avLst/>
            </a:prstGeom>
            <a:solidFill>
              <a:srgbClr val="FFFFCC"/>
            </a:solidFill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REST API exposition</a:t>
              </a:r>
              <a:endParaRPr lang="en-US" sz="2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261057" y="2228920"/>
            <a:ext cx="5939024" cy="707886"/>
            <a:chOff x="4261057" y="2228920"/>
            <a:chExt cx="5939024" cy="707886"/>
          </a:xfrm>
        </p:grpSpPr>
        <p:sp>
          <p:nvSpPr>
            <p:cNvPr id="6" name="TextBox 5"/>
            <p:cNvSpPr txBox="1"/>
            <p:nvPr/>
          </p:nvSpPr>
          <p:spPr>
            <a:xfrm>
              <a:off x="6193856" y="2228920"/>
              <a:ext cx="4006225" cy="707886"/>
            </a:xfrm>
            <a:prstGeom prst="rect">
              <a:avLst/>
            </a:prstGeom>
            <a:solidFill>
              <a:srgbClr val="FFFFCC"/>
            </a:solidFill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Auto configure magic. Wiring</a:t>
              </a:r>
              <a:br>
                <a:rPr lang="en-US" sz="2000" dirty="0" smtClean="0"/>
              </a:br>
              <a:r>
                <a:rPr lang="en-US" sz="2000" dirty="0" smtClean="0"/>
                <a:t>and configuring all dependencies.</a:t>
              </a:r>
              <a:endParaRPr lang="en-US" sz="2000" dirty="0"/>
            </a:p>
          </p:txBody>
        </p:sp>
        <p:cxnSp>
          <p:nvCxnSpPr>
            <p:cNvPr id="13" name="Straight Arrow Connector 12"/>
            <p:cNvCxnSpPr>
              <a:stCxn id="6" idx="1"/>
            </p:cNvCxnSpPr>
            <p:nvPr/>
          </p:nvCxnSpPr>
          <p:spPr>
            <a:xfrm flipH="1" flipV="1">
              <a:off x="4261057" y="2308343"/>
              <a:ext cx="1932799" cy="274520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027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8" y="344169"/>
            <a:ext cx="11257100" cy="995362"/>
          </a:xfrm>
        </p:spPr>
        <p:txBody>
          <a:bodyPr/>
          <a:lstStyle/>
          <a:p>
            <a:r>
              <a:rPr lang="en-US" dirty="0" smtClean="0"/>
              <a:t>One more Thing: Circuit Breakers with </a:t>
            </a:r>
            <a:r>
              <a:rPr lang="en-US" dirty="0" err="1" smtClean="0"/>
              <a:t>Hystrix</a:t>
            </a:r>
            <a:r>
              <a:rPr lang="en-US" dirty="0" smtClean="0"/>
              <a:t> within Spring Boot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22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2" y="1818715"/>
            <a:ext cx="5672373" cy="3916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715" y="1339531"/>
            <a:ext cx="5766468" cy="16417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2105" r="66580"/>
          <a:stretch/>
        </p:blipFill>
        <p:spPr>
          <a:xfrm>
            <a:off x="7026442" y="3285482"/>
            <a:ext cx="3818021" cy="244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21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Twelve-Factor App Principles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23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341" y="0"/>
            <a:ext cx="4744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64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Step</a:t>
            </a:r>
            <a:r>
              <a:rPr lang="de-DE" dirty="0" smtClean="0"/>
              <a:t> 2: </a:t>
            </a:r>
            <a:r>
              <a:rPr lang="de-DE" dirty="0" err="1" smtClean="0"/>
              <a:t>Platformization</a:t>
            </a:r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1208315" y="2738488"/>
            <a:ext cx="4504900" cy="15439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Textfeld 15"/>
          <p:cNvSpPr txBox="1"/>
          <p:nvPr/>
        </p:nvSpPr>
        <p:spPr>
          <a:xfrm>
            <a:off x="3201703" y="2446944"/>
            <a:ext cx="37221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dirty="0" smtClean="0">
                <a:solidFill>
                  <a:srgbClr val="FF0000"/>
                </a:solidFill>
              </a:rPr>
              <a:t>-</a:t>
            </a:r>
            <a:endParaRPr lang="de-DE" sz="4400" dirty="0">
              <a:solidFill>
                <a:srgbClr val="FF0000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1330784" y="3038576"/>
            <a:ext cx="4486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Distribution </a:t>
            </a:r>
            <a:r>
              <a:rPr lang="de-DE" dirty="0" err="1" smtClean="0"/>
              <a:t>debt</a:t>
            </a:r>
            <a:r>
              <a:rPr lang="de-DE" dirty="0" smtClean="0"/>
              <a:t>: </a:t>
            </a:r>
            <a:r>
              <a:rPr lang="de-DE" dirty="0" err="1" smtClean="0"/>
              <a:t>Latency</a:t>
            </a:r>
            <a:endParaRPr lang="de-DE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troubleshooting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Increasing</a:t>
            </a:r>
            <a:r>
              <a:rPr lang="de-DE" dirty="0" smtClean="0"/>
              <a:t> </a:t>
            </a:r>
            <a:r>
              <a:rPr lang="de-DE" dirty="0" err="1" smtClean="0"/>
              <a:t>integration</a:t>
            </a:r>
            <a:r>
              <a:rPr lang="de-DE" dirty="0" smtClean="0"/>
              <a:t> </a:t>
            </a:r>
            <a:r>
              <a:rPr lang="de-DE" dirty="0" err="1" smtClean="0"/>
              <a:t>complexity</a:t>
            </a:r>
            <a:endParaRPr lang="de-DE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5817058" y="1807388"/>
            <a:ext cx="3569428" cy="3721562"/>
            <a:chOff x="5817058" y="1807388"/>
            <a:chExt cx="3569428" cy="3721562"/>
          </a:xfrm>
        </p:grpSpPr>
        <p:sp>
          <p:nvSpPr>
            <p:cNvPr id="18" name="Pfeil nach rechts 17"/>
            <p:cNvSpPr/>
            <p:nvPr/>
          </p:nvSpPr>
          <p:spPr>
            <a:xfrm>
              <a:off x="6337312" y="3531733"/>
              <a:ext cx="812342" cy="576943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43362" name="Picture 2" descr="https://lh3.googleusercontent.com/oBf8M1D0-9AtxPRjosKaXFaFiENdl-LCbB5CpjTPQ_hfgg4XEw4RLDxPmtU6DbTVEg=h900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98817" y="1807388"/>
              <a:ext cx="1823412" cy="32432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feld 18"/>
            <p:cNvSpPr txBox="1"/>
            <p:nvPr/>
          </p:nvSpPr>
          <p:spPr>
            <a:xfrm>
              <a:off x="7034560" y="5159618"/>
              <a:ext cx="23519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smtClean="0">
                  <a:solidFill>
                    <a:schemeClr val="bg1"/>
                  </a:solidFill>
                </a:rPr>
                <a:t>Cloud Native Stack!</a:t>
              </a:r>
              <a:endParaRPr lang="de-DE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Right Brace 4"/>
            <p:cNvSpPr/>
            <p:nvPr/>
          </p:nvSpPr>
          <p:spPr>
            <a:xfrm>
              <a:off x="5817058" y="3446672"/>
              <a:ext cx="395146" cy="771981"/>
            </a:xfrm>
            <a:prstGeom prst="rightBrace">
              <a:avLst/>
            </a:prstGeom>
            <a:ln w="38100" cmpd="sng">
              <a:solidFill>
                <a:schemeClr val="bg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035886" y="1425370"/>
            <a:ext cx="2518638" cy="1235414"/>
            <a:chOff x="1035886" y="1425370"/>
            <a:chExt cx="2518638" cy="1235414"/>
          </a:xfrm>
        </p:grpSpPr>
        <p:sp>
          <p:nvSpPr>
            <p:cNvPr id="12" name="Pfeil nach rechts 17"/>
            <p:cNvSpPr/>
            <p:nvPr/>
          </p:nvSpPr>
          <p:spPr>
            <a:xfrm rot="16200000">
              <a:off x="1862196" y="1966141"/>
              <a:ext cx="812342" cy="576943"/>
            </a:xfrm>
            <a:prstGeom prst="rightArrow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3" name="Textfeld 18"/>
            <p:cNvSpPr txBox="1"/>
            <p:nvPr/>
          </p:nvSpPr>
          <p:spPr>
            <a:xfrm>
              <a:off x="1035886" y="1425370"/>
              <a:ext cx="2518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 err="1" smtClean="0">
                  <a:solidFill>
                    <a:schemeClr val="bg1"/>
                  </a:solidFill>
                </a:rPr>
                <a:t>Good</a:t>
              </a:r>
              <a:r>
                <a:rPr lang="de-DE" b="1" dirty="0" smtClean="0">
                  <a:solidFill>
                    <a:schemeClr val="bg1"/>
                  </a:solidFill>
                </a:rPr>
                <a:t> </a:t>
              </a:r>
              <a:r>
                <a:rPr lang="de-DE" b="1" dirty="0" err="1" smtClean="0">
                  <a:solidFill>
                    <a:schemeClr val="bg1"/>
                  </a:solidFill>
                </a:rPr>
                <a:t>Decomposition</a:t>
              </a:r>
              <a:endParaRPr lang="de-DE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797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25</a:t>
            </a:fld>
            <a:endParaRPr lang="de-DE" dirty="0"/>
          </a:p>
        </p:txBody>
      </p:sp>
      <p:pic>
        <p:nvPicPr>
          <p:cNvPr id="145410" name="Picture 2" descr="https://745515a37222097b0902-74ef300a2b2b2d9e236c9459912aaf20.ssl.cf2.rackcdn.com/77377beeeb64db9152e1b3ffc12109ae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2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/>
          <p:cNvSpPr/>
          <p:nvPr/>
        </p:nvSpPr>
        <p:spPr>
          <a:xfrm rot="21179081">
            <a:off x="1466501" y="3499708"/>
            <a:ext cx="4624026" cy="18374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>
                <a:solidFill>
                  <a:schemeClr val="bg1"/>
                </a:solidFill>
              </a:rPr>
              <a:t>The 4 Cloud </a:t>
            </a:r>
            <a:r>
              <a:rPr lang="de-DE" b="1" dirty="0" err="1" smtClean="0">
                <a:solidFill>
                  <a:schemeClr val="bg1"/>
                </a:solidFill>
              </a:rPr>
              <a:t>Commandments</a:t>
            </a:r>
            <a:r>
              <a:rPr lang="de-DE" b="1" dirty="0" smtClean="0">
                <a:solidFill>
                  <a:schemeClr val="bg1"/>
                </a:solidFill>
              </a:rPr>
              <a:t>:</a:t>
            </a:r>
          </a:p>
          <a:p>
            <a:endParaRPr lang="de-DE" b="1" dirty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>
                <a:solidFill>
                  <a:schemeClr val="bg1"/>
                </a:solidFill>
              </a:rPr>
              <a:t>Everything</a:t>
            </a:r>
            <a:r>
              <a:rPr lang="de-DE" b="1" dirty="0" smtClean="0">
                <a:solidFill>
                  <a:schemeClr val="bg1"/>
                </a:solidFill>
              </a:rPr>
              <a:t> Fails All The Time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smtClean="0">
                <a:solidFill>
                  <a:schemeClr val="bg1"/>
                </a:solidFill>
              </a:rPr>
              <a:t>Focus on MTTR not MTTF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>
                <a:solidFill>
                  <a:schemeClr val="bg1"/>
                </a:solidFill>
              </a:rPr>
              <a:t>Scale</a:t>
            </a:r>
            <a:r>
              <a:rPr lang="de-DE" b="1" dirty="0">
                <a:solidFill>
                  <a:schemeClr val="bg1"/>
                </a:solidFill>
              </a:rPr>
              <a:t> </a:t>
            </a:r>
            <a:r>
              <a:rPr lang="de-DE" b="1" dirty="0" smtClean="0">
                <a:solidFill>
                  <a:schemeClr val="bg1"/>
                </a:solidFill>
              </a:rPr>
              <a:t>out not </a:t>
            </a:r>
            <a:r>
              <a:rPr lang="de-DE" b="1" dirty="0" err="1" smtClean="0">
                <a:solidFill>
                  <a:schemeClr val="bg1"/>
                </a:solidFill>
              </a:rPr>
              <a:t>up</a:t>
            </a:r>
            <a:endParaRPr lang="de-DE" b="1" dirty="0" smtClean="0">
              <a:solidFill>
                <a:schemeClr val="bg1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1" dirty="0" err="1" smtClean="0">
                <a:solidFill>
                  <a:schemeClr val="bg1"/>
                </a:solidFill>
              </a:rPr>
              <a:t>Treat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resources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as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cattle</a:t>
            </a:r>
            <a:r>
              <a:rPr lang="de-DE" b="1" dirty="0" smtClean="0">
                <a:solidFill>
                  <a:schemeClr val="bg1"/>
                </a:solidFill>
              </a:rPr>
              <a:t> not </a:t>
            </a:r>
            <a:r>
              <a:rPr lang="de-DE" b="1" dirty="0" err="1" smtClean="0">
                <a:solidFill>
                  <a:schemeClr val="bg1"/>
                </a:solidFill>
              </a:rPr>
              <a:t>as</a:t>
            </a:r>
            <a:r>
              <a:rPr lang="de-DE" b="1" dirty="0" smtClean="0">
                <a:solidFill>
                  <a:schemeClr val="bg1"/>
                </a:solidFill>
              </a:rPr>
              <a:t> </a:t>
            </a:r>
            <a:r>
              <a:rPr lang="de-DE" b="1" dirty="0" err="1" smtClean="0">
                <a:solidFill>
                  <a:schemeClr val="bg1"/>
                </a:solidFill>
              </a:rPr>
              <a:t>pets</a:t>
            </a:r>
            <a:endParaRPr lang="de-DE" b="1" dirty="0">
              <a:solidFill>
                <a:schemeClr val="bg1"/>
              </a:solidFill>
            </a:endParaRPr>
          </a:p>
          <a:p>
            <a:endParaRPr lang="de-DE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6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30202" y="3923178"/>
            <a:ext cx="5461000" cy="89052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 vs. Single </a:t>
            </a:r>
            <a:r>
              <a:rPr lang="de-DE" dirty="0" err="1" smtClean="0"/>
              <a:t>Node</a:t>
            </a:r>
            <a:r>
              <a:rPr lang="de-DE" dirty="0" smtClean="0"/>
              <a:t>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330201" y="3002428"/>
            <a:ext cx="5461000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Textfeld 15"/>
          <p:cNvSpPr txBox="1"/>
          <p:nvPr/>
        </p:nvSpPr>
        <p:spPr>
          <a:xfrm>
            <a:off x="669225" y="3129429"/>
            <a:ext cx="4893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7" name="Textfeld 14"/>
          <p:cNvSpPr txBox="1"/>
          <p:nvPr/>
        </p:nvSpPr>
        <p:spPr>
          <a:xfrm>
            <a:off x="1041853" y="4115240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163829" y="3923178"/>
            <a:ext cx="5461000" cy="89052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8" name="Rechteck 7"/>
          <p:cNvSpPr/>
          <p:nvPr/>
        </p:nvSpPr>
        <p:spPr>
          <a:xfrm>
            <a:off x="6163828" y="3002428"/>
            <a:ext cx="5461000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9" name="Textfeld 15"/>
          <p:cNvSpPr txBox="1"/>
          <p:nvPr/>
        </p:nvSpPr>
        <p:spPr>
          <a:xfrm>
            <a:off x="6756852" y="3129429"/>
            <a:ext cx="4893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Server (e.g.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Wildfly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)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30" name="Textfeld 14"/>
          <p:cNvSpPr txBox="1"/>
          <p:nvPr/>
        </p:nvSpPr>
        <p:spPr>
          <a:xfrm>
            <a:off x="6833564" y="4102862"/>
            <a:ext cx="4273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Operating System (e.g. Linux)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3" name="Abgerundetes Rechteck 16"/>
          <p:cNvSpPr/>
          <p:nvPr/>
        </p:nvSpPr>
        <p:spPr>
          <a:xfrm>
            <a:off x="330201" y="2250944"/>
            <a:ext cx="5461000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</a:t>
            </a:r>
            <a:r>
              <a:rPr lang="de-DE" sz="2400" dirty="0" err="1" smtClean="0">
                <a:solidFill>
                  <a:schemeClr val="tx1"/>
                </a:solidFill>
              </a:rPr>
              <a:t>Application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4" name="Rechteck 23"/>
          <p:cNvSpPr/>
          <p:nvPr/>
        </p:nvSpPr>
        <p:spPr>
          <a:xfrm>
            <a:off x="6163828" y="2250943"/>
            <a:ext cx="5393764" cy="54332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21365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81018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1" name="Abgerundete rechteckige Legende 10"/>
          <p:cNvSpPr/>
          <p:nvPr/>
        </p:nvSpPr>
        <p:spPr>
          <a:xfrm>
            <a:off x="94504" y="2822467"/>
            <a:ext cx="2686801" cy="1103236"/>
          </a:xfrm>
          <a:prstGeom prst="wedgeRoundRectCallout">
            <a:avLst>
              <a:gd name="adj1" fmla="val 60780"/>
              <a:gd name="adj2" fmla="val 1209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2" name="Abgerundete rechteckige Legende 11"/>
          <p:cNvSpPr/>
          <p:nvPr/>
        </p:nvSpPr>
        <p:spPr>
          <a:xfrm>
            <a:off x="94504" y="4260867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3" name="Abgerundete rechteckige Legende 12"/>
          <p:cNvSpPr/>
          <p:nvPr/>
        </p:nvSpPr>
        <p:spPr>
          <a:xfrm>
            <a:off x="7854715" y="6027342"/>
            <a:ext cx="3116787" cy="598486"/>
          </a:xfrm>
          <a:prstGeom prst="wedgeRoundRectCallout">
            <a:avLst>
              <a:gd name="adj1" fmla="val -56916"/>
              <a:gd name="adj2" fmla="val -8419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5" name="Abgerundete rechteckige Legende 12"/>
          <p:cNvSpPr/>
          <p:nvPr/>
        </p:nvSpPr>
        <p:spPr>
          <a:xfrm>
            <a:off x="7165960" y="862418"/>
            <a:ext cx="3116787" cy="621262"/>
          </a:xfrm>
          <a:prstGeom prst="wedgeRoundRectCallout">
            <a:avLst>
              <a:gd name="adj1" fmla="val -68325"/>
              <a:gd name="adj2" fmla="val 8980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What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infrastructure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cloud</a:t>
            </a:r>
            <a:r>
              <a:rPr lang="de-DE" sz="1600" dirty="0" smtClean="0">
                <a:solidFill>
                  <a:schemeClr val="tx1"/>
                </a:solidFill>
              </a:rPr>
              <a:t> native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571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Step</a:t>
            </a:r>
            <a:r>
              <a:rPr lang="de-DE" dirty="0" smtClean="0"/>
              <a:t> 3: </a:t>
            </a:r>
            <a:r>
              <a:rPr lang="de-DE" dirty="0" err="1" smtClean="0"/>
              <a:t>Establish</a:t>
            </a:r>
            <a:r>
              <a:rPr lang="de-DE" dirty="0" smtClean="0"/>
              <a:t> </a:t>
            </a:r>
            <a:r>
              <a:rPr lang="de-DE" dirty="0" err="1" smtClean="0"/>
              <a:t>Continuous</a:t>
            </a:r>
            <a:r>
              <a:rPr lang="de-DE" dirty="0" smtClean="0"/>
              <a:t> </a:t>
            </a:r>
            <a:r>
              <a:rPr lang="de-DE" dirty="0" err="1" smtClean="0"/>
              <a:t>Delivery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4452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Objekt 19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8714696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09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Continuous</a:t>
            </a:r>
            <a:r>
              <a:rPr lang="de-DE" dirty="0" smtClean="0"/>
              <a:t> </a:t>
            </a:r>
            <a:r>
              <a:rPr lang="de-DE" dirty="0" err="1" smtClean="0"/>
              <a:t>Delivery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29</a:t>
            </a:fld>
            <a:endParaRPr lang="de-DE" dirty="0"/>
          </a:p>
        </p:txBody>
      </p:sp>
      <p:cxnSp>
        <p:nvCxnSpPr>
          <p:cNvPr id="6" name="Gerader Verbinder 5"/>
          <p:cNvCxnSpPr/>
          <p:nvPr/>
        </p:nvCxnSpPr>
        <p:spPr>
          <a:xfrm>
            <a:off x="1321727" y="4206219"/>
            <a:ext cx="8839199" cy="0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9636608" y="384699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App</a:t>
            </a:r>
            <a:endParaRPr 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8770692" y="4173429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Infrastructure</a:t>
            </a:r>
            <a:endParaRPr lang="de-DE" dirty="0"/>
          </a:p>
        </p:txBody>
      </p:sp>
      <p:cxnSp>
        <p:nvCxnSpPr>
          <p:cNvPr id="13" name="Gerader Verbinder 12"/>
          <p:cNvCxnSpPr/>
          <p:nvPr/>
        </p:nvCxnSpPr>
        <p:spPr>
          <a:xfrm>
            <a:off x="5683042" y="1597557"/>
            <a:ext cx="33916" cy="4441736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5023821" y="156307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Dev</a:t>
            </a:r>
            <a:endParaRPr lang="de-DE" dirty="0"/>
          </a:p>
        </p:txBody>
      </p:sp>
      <p:sp>
        <p:nvSpPr>
          <p:cNvPr id="18" name="Textfeld 17"/>
          <p:cNvSpPr txBox="1"/>
          <p:nvPr/>
        </p:nvSpPr>
        <p:spPr>
          <a:xfrm>
            <a:off x="5768529" y="156438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endParaRPr lang="de-DE" dirty="0"/>
          </a:p>
        </p:txBody>
      </p:sp>
      <p:sp>
        <p:nvSpPr>
          <p:cNvPr id="19" name="Abgerundetes Rechteck 18"/>
          <p:cNvSpPr/>
          <p:nvPr/>
        </p:nvSpPr>
        <p:spPr>
          <a:xfrm>
            <a:off x="1321727" y="4714004"/>
            <a:ext cx="8839200" cy="511629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Operating System</a:t>
            </a:r>
          </a:p>
        </p:txBody>
      </p:sp>
      <p:sp>
        <p:nvSpPr>
          <p:cNvPr id="21" name="Ellipse 20"/>
          <p:cNvSpPr/>
          <p:nvPr/>
        </p:nvSpPr>
        <p:spPr>
          <a:xfrm>
            <a:off x="5478013" y="4000106"/>
            <a:ext cx="453602" cy="391886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Rechteck 21"/>
          <p:cNvSpPr/>
          <p:nvPr/>
        </p:nvSpPr>
        <p:spPr>
          <a:xfrm>
            <a:off x="5683042" y="4010992"/>
            <a:ext cx="63715" cy="6921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3" name="Textfeld 22"/>
          <p:cNvSpPr txBox="1"/>
          <p:nvPr/>
        </p:nvSpPr>
        <p:spPr>
          <a:xfrm>
            <a:off x="5163640" y="1228225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Process</a:t>
            </a:r>
            <a:endParaRPr lang="de-DE" b="1" dirty="0"/>
          </a:p>
        </p:txBody>
      </p:sp>
      <p:sp>
        <p:nvSpPr>
          <p:cNvPr id="24" name="Textfeld 23"/>
          <p:cNvSpPr txBox="1"/>
          <p:nvPr/>
        </p:nvSpPr>
        <p:spPr>
          <a:xfrm>
            <a:off x="10160926" y="4000106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Organization</a:t>
            </a:r>
            <a:endParaRPr lang="de-DE" b="1" dirty="0"/>
          </a:p>
        </p:txBody>
      </p:sp>
      <p:sp>
        <p:nvSpPr>
          <p:cNvPr id="29" name="Abgerundetes Rechteck 28"/>
          <p:cNvSpPr/>
          <p:nvPr/>
        </p:nvSpPr>
        <p:spPr>
          <a:xfrm>
            <a:off x="1386004" y="2864131"/>
            <a:ext cx="838200" cy="391886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Code</a:t>
            </a:r>
          </a:p>
        </p:txBody>
      </p:sp>
      <p:sp>
        <p:nvSpPr>
          <p:cNvPr id="30" name="Abgerundetes Rechteck 29"/>
          <p:cNvSpPr/>
          <p:nvPr/>
        </p:nvSpPr>
        <p:spPr>
          <a:xfrm>
            <a:off x="3569864" y="2827660"/>
            <a:ext cx="1300605" cy="49044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1" name="Abgerundetes Rechteck 30"/>
          <p:cNvSpPr/>
          <p:nvPr/>
        </p:nvSpPr>
        <p:spPr>
          <a:xfrm>
            <a:off x="3655194" y="2864131"/>
            <a:ext cx="1139442" cy="391886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Package</a:t>
            </a:r>
          </a:p>
        </p:txBody>
      </p:sp>
      <p:sp>
        <p:nvSpPr>
          <p:cNvPr id="32" name="Abgerundetes Rechteck 31"/>
          <p:cNvSpPr/>
          <p:nvPr/>
        </p:nvSpPr>
        <p:spPr>
          <a:xfrm>
            <a:off x="2337604" y="2864131"/>
            <a:ext cx="1139444" cy="391886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Package</a:t>
            </a:r>
          </a:p>
        </p:txBody>
      </p:sp>
      <p:sp>
        <p:nvSpPr>
          <p:cNvPr id="33" name="Abgerundetes Rechteck 32"/>
          <p:cNvSpPr/>
          <p:nvPr/>
        </p:nvSpPr>
        <p:spPr>
          <a:xfrm>
            <a:off x="4963285" y="2687842"/>
            <a:ext cx="1451414" cy="778946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4" name="Abgerundetes Rechteck 33"/>
          <p:cNvSpPr/>
          <p:nvPr/>
        </p:nvSpPr>
        <p:spPr>
          <a:xfrm>
            <a:off x="5075784" y="2769976"/>
            <a:ext cx="774400" cy="28182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5" name="Abgerundetes Rechteck 34"/>
          <p:cNvSpPr/>
          <p:nvPr/>
        </p:nvSpPr>
        <p:spPr>
          <a:xfrm>
            <a:off x="5350140" y="3085661"/>
            <a:ext cx="774400" cy="27859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6" name="Abgerundetes Rechteck 35"/>
          <p:cNvSpPr/>
          <p:nvPr/>
        </p:nvSpPr>
        <p:spPr>
          <a:xfrm>
            <a:off x="5931615" y="2779654"/>
            <a:ext cx="418268" cy="272143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7" name="Abgerundetes Rechteck 36"/>
          <p:cNvSpPr/>
          <p:nvPr/>
        </p:nvSpPr>
        <p:spPr>
          <a:xfrm>
            <a:off x="5255109" y="2773202"/>
            <a:ext cx="445807" cy="239486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8" name="Abgerundetes Rechteck 37"/>
          <p:cNvSpPr/>
          <p:nvPr/>
        </p:nvSpPr>
        <p:spPr>
          <a:xfrm>
            <a:off x="5514436" y="3100324"/>
            <a:ext cx="445807" cy="239486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9" name="Abgerundetes Rechteck 38"/>
          <p:cNvSpPr/>
          <p:nvPr/>
        </p:nvSpPr>
        <p:spPr>
          <a:xfrm>
            <a:off x="5982223" y="2817363"/>
            <a:ext cx="347724" cy="195325"/>
          </a:xfrm>
          <a:prstGeom prst="round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40" name="Textfeld 39"/>
          <p:cNvSpPr txBox="1"/>
          <p:nvPr/>
        </p:nvSpPr>
        <p:spPr>
          <a:xfrm>
            <a:off x="2052695" y="231851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smtClean="0"/>
              <a:t>CI</a:t>
            </a:r>
            <a:endParaRPr lang="de-DE" i="1" dirty="0"/>
          </a:p>
        </p:txBody>
      </p:sp>
      <p:sp>
        <p:nvSpPr>
          <p:cNvPr id="41" name="Textfeld 40"/>
          <p:cNvSpPr txBox="1"/>
          <p:nvPr/>
        </p:nvSpPr>
        <p:spPr>
          <a:xfrm>
            <a:off x="2751788" y="2318510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Containerize</a:t>
            </a:r>
            <a:endParaRPr lang="de-DE" i="1" dirty="0"/>
          </a:p>
        </p:txBody>
      </p:sp>
      <p:sp>
        <p:nvSpPr>
          <p:cNvPr id="42" name="Textfeld 41"/>
          <p:cNvSpPr txBox="1"/>
          <p:nvPr/>
        </p:nvSpPr>
        <p:spPr>
          <a:xfrm>
            <a:off x="4328759" y="2318510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Orchestrate</a:t>
            </a:r>
            <a:endParaRPr lang="de-DE" i="1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5683769" y="3445523"/>
            <a:ext cx="15822" cy="554583"/>
          </a:xfrm>
          <a:prstGeom prst="straightConnector1">
            <a:avLst/>
          </a:prstGeom>
          <a:ln w="57150" cmpd="sng">
            <a:solidFill>
              <a:schemeClr val="accent1">
                <a:lumMod val="60000"/>
                <a:lumOff val="40000"/>
              </a:schemeClr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185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35170" name="Picture 2" descr="http://www.gannett-cdn.com/-mm-/32028db2c48860ed99697f65306f4b0265c9d589/c=0-242-4752-2927&amp;r=x1683&amp;c=3200x1680/local/-/media/2016/06/15/USATODAY/USATODAY/636016110885099049-walmar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5429" y="-144034"/>
            <a:ext cx="13389429" cy="702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162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Credits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30</a:t>
            </a:fld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2092273" y="1750419"/>
            <a:ext cx="16081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José </a:t>
            </a:r>
            <a:r>
              <a:rPr lang="en-US" dirty="0" err="1"/>
              <a:t>Sarrablo</a:t>
            </a:r>
            <a:endParaRPr lang="en-US" dirty="0"/>
          </a:p>
        </p:txBody>
      </p:sp>
      <p:pic>
        <p:nvPicPr>
          <p:cNvPr id="6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497957" y="1508380"/>
            <a:ext cx="1485827" cy="853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42326"/>
          <a:stretch/>
        </p:blipFill>
        <p:spPr>
          <a:xfrm>
            <a:off x="497957" y="2464667"/>
            <a:ext cx="1485827" cy="13433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092273" y="2951661"/>
            <a:ext cx="3172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springframework.guru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092273" y="4212574"/>
            <a:ext cx="32753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picture alliance / United </a:t>
            </a:r>
            <a:r>
              <a:rPr lang="en-US" dirty="0" err="1"/>
              <a:t>Archiv</a:t>
            </a:r>
            <a:endParaRPr lang="en-US" dirty="0"/>
          </a:p>
        </p:txBody>
      </p:sp>
      <p:pic>
        <p:nvPicPr>
          <p:cNvPr id="12" name="Picture 2" descr="https://745515a37222097b0902-74ef300a2b2b2d9e236c9459912aaf20.ssl.cf2.rackcdn.com/77377beeeb64db9152e1b3ffc12109ae.jpe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57" y="3975172"/>
            <a:ext cx="1485827" cy="84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://www.gannett-cdn.com/-mm-/32028db2c48860ed99697f65306f4b0265c9d589/c=0-242-4752-2927&amp;r=x1683&amp;c=3200x1680/local/-/media/2016/06/15/USATODAY/USATODAY/636016110885099049-walmart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58" y="5107707"/>
            <a:ext cx="1490910" cy="782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092273" y="5314405"/>
            <a:ext cx="267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charset="0"/>
              </a:rPr>
              <a:t>Niloo138</a:t>
            </a:r>
            <a:r>
              <a:rPr lang="en-US" dirty="0">
                <a:latin typeface="arial" charset="0"/>
              </a:rPr>
              <a:t>, Getty Images)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8339088" y="1750419"/>
            <a:ext cx="22880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 charset="0"/>
              </a:rPr>
              <a:t>Tarun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Kumar </a:t>
            </a:r>
            <a:r>
              <a:rPr lang="en-US" dirty="0" err="1">
                <a:solidFill>
                  <a:srgbClr val="000000"/>
                </a:solidFill>
                <a:latin typeface="Arial" charset="0"/>
              </a:rPr>
              <a:t>Sukhu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 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96525" y="1508380"/>
            <a:ext cx="1312766" cy="90636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229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2002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526" y="-1"/>
            <a:ext cx="6096000" cy="6870629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9652592" y="220344"/>
            <a:ext cx="1905000" cy="455931"/>
          </a:xfrm>
          <a:prstGeom prst="wedgeRoundRectCallout">
            <a:avLst>
              <a:gd name="adj1" fmla="val -125833"/>
              <a:gd name="adj2" fmla="val -48855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Kaufprozess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9804992" y="1683701"/>
            <a:ext cx="1905000" cy="455931"/>
          </a:xfrm>
          <a:prstGeom prst="wedgeRoundRectCallout">
            <a:avLst>
              <a:gd name="adj1" fmla="val -175333"/>
              <a:gd name="adj2" fmla="val 17886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Items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9652592" y="220343"/>
            <a:ext cx="1905000" cy="455931"/>
          </a:xfrm>
          <a:prstGeom prst="wedgeRoundRectCallout">
            <a:avLst>
              <a:gd name="adj1" fmla="val -113833"/>
              <a:gd name="adj2" fmla="val 174682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Buying</a:t>
            </a:r>
            <a:endParaRPr lang="de-DE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67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2008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5" y="-1"/>
            <a:ext cx="6238875" cy="686276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9855200" y="333688"/>
            <a:ext cx="1905000" cy="597934"/>
          </a:xfrm>
          <a:prstGeom prst="wedgeRoundRectCallout">
            <a:avLst>
              <a:gd name="adj1" fmla="val -113333"/>
              <a:gd name="adj2" fmla="val -49851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Additional </a:t>
            </a:r>
            <a:r>
              <a:rPr lang="de-DE" dirty="0" err="1" smtClean="0">
                <a:solidFill>
                  <a:schemeClr val="tx1"/>
                </a:solidFill>
              </a:rPr>
              <a:t>services</a:t>
            </a:r>
            <a:endParaRPr lang="de-DE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91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2011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515" y="0"/>
            <a:ext cx="8478982" cy="6858000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10103560" y="708013"/>
            <a:ext cx="1918292" cy="954725"/>
          </a:xfrm>
          <a:prstGeom prst="wedgeRoundRectCallout">
            <a:avLst>
              <a:gd name="adj1" fmla="val -61152"/>
              <a:gd name="adj2" fmla="val -87487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Additional </a:t>
            </a:r>
            <a:r>
              <a:rPr lang="de-DE" dirty="0" err="1" smtClean="0">
                <a:solidFill>
                  <a:schemeClr val="tx1"/>
                </a:solidFill>
              </a:rPr>
              <a:t>services</a:t>
            </a:r>
            <a:r>
              <a:rPr lang="de-DE" dirty="0" smtClean="0">
                <a:solidFill>
                  <a:schemeClr val="tx1"/>
                </a:solidFill>
              </a:rPr>
              <a:t> (</a:t>
            </a:r>
            <a:r>
              <a:rPr lang="de-DE" dirty="0" err="1" smtClean="0">
                <a:solidFill>
                  <a:schemeClr val="tx1"/>
                </a:solidFill>
              </a:rPr>
              <a:t>personalized</a:t>
            </a:r>
            <a:r>
              <a:rPr lang="de-DE" dirty="0" smtClean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013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grpSp>
        <p:nvGrpSpPr>
          <p:cNvPr id="3" name="Group 2"/>
          <p:cNvGrpSpPr/>
          <p:nvPr/>
        </p:nvGrpSpPr>
        <p:grpSpPr>
          <a:xfrm>
            <a:off x="1347463" y="1547818"/>
            <a:ext cx="10468148" cy="2419152"/>
            <a:chOff x="1347463" y="1547818"/>
            <a:chExt cx="10468148" cy="2419152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47463" y="1547818"/>
              <a:ext cx="6899725" cy="2142153"/>
            </a:xfrm>
            <a:prstGeom prst="rect">
              <a:avLst/>
            </a:prstGeom>
          </p:spPr>
        </p:pic>
        <p:sp>
          <p:nvSpPr>
            <p:cNvPr id="5" name="Rechteck 4"/>
            <p:cNvSpPr/>
            <p:nvPr/>
          </p:nvSpPr>
          <p:spPr>
            <a:xfrm>
              <a:off x="1347463" y="3689971"/>
              <a:ext cx="6899725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de-DE" sz="1200" dirty="0" err="1" smtClean="0"/>
                <a:t>Walmart</a:t>
              </a:r>
              <a:r>
                <a:rPr lang="de-DE" sz="1200" dirty="0" smtClean="0"/>
                <a:t> auf </a:t>
              </a:r>
              <a:r>
                <a:rPr lang="de-DE" sz="1200" dirty="0" smtClean="0">
                  <a:solidFill>
                    <a:schemeClr val="bg1"/>
                  </a:solidFill>
                  <a:hlinkClick r:id="rId3"/>
                </a:rPr>
                <a:t>http</a:t>
              </a:r>
              <a:r>
                <a:rPr lang="de-DE" sz="1200" dirty="0">
                  <a:solidFill>
                    <a:schemeClr val="bg1"/>
                  </a:solidFill>
                  <a:hlinkClick r:id="rId3"/>
                </a:rPr>
                <a:t>://</a:t>
              </a:r>
              <a:r>
                <a:rPr lang="de-DE" sz="1200" dirty="0" smtClean="0">
                  <a:solidFill>
                    <a:schemeClr val="bg1"/>
                  </a:solidFill>
                  <a:hlinkClick r:id="rId3"/>
                </a:rPr>
                <a:t>www.oneops.com</a:t>
              </a:r>
              <a:r>
                <a:rPr lang="de-DE" sz="1200" dirty="0" smtClean="0">
                  <a:solidFill>
                    <a:schemeClr val="bg1"/>
                  </a:solidFill>
                </a:rPr>
                <a:t> 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Gewitterblitz 8"/>
            <p:cNvSpPr/>
            <p:nvPr/>
          </p:nvSpPr>
          <p:spPr>
            <a:xfrm>
              <a:off x="8010940" y="2146205"/>
              <a:ext cx="1179840" cy="1436628"/>
            </a:xfrm>
            <a:prstGeom prst="lightningBolt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0" name="Rechteck 9"/>
            <p:cNvSpPr/>
            <p:nvPr/>
          </p:nvSpPr>
          <p:spPr>
            <a:xfrm>
              <a:off x="8796835" y="2480129"/>
              <a:ext cx="30187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dirty="0" smtClean="0">
                  <a:solidFill>
                    <a:schemeClr val="bg1"/>
                  </a:solidFill>
                </a:rPr>
                <a:t>Long Change-</a:t>
              </a:r>
              <a:r>
                <a:rPr lang="de-DE" dirty="0" err="1" smtClean="0">
                  <a:solidFill>
                    <a:schemeClr val="bg1"/>
                  </a:solidFill>
                </a:rPr>
                <a:t>to</a:t>
              </a:r>
              <a:r>
                <a:rPr lang="de-DE" dirty="0" smtClean="0">
                  <a:solidFill>
                    <a:schemeClr val="bg1"/>
                  </a:solidFill>
                </a:rPr>
                <a:t>-</a:t>
              </a:r>
              <a:r>
                <a:rPr lang="de-DE" dirty="0" err="1" smtClean="0">
                  <a:solidFill>
                    <a:schemeClr val="bg1"/>
                  </a:solidFill>
                </a:rPr>
                <a:t>Production</a:t>
              </a:r>
              <a:endParaRPr lang="de-DE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347462" y="4178941"/>
            <a:ext cx="9746388" cy="1653183"/>
            <a:chOff x="1347462" y="4178941"/>
            <a:chExt cx="9746388" cy="1653183"/>
          </a:xfrm>
        </p:grpSpPr>
        <p:sp>
          <p:nvSpPr>
            <p:cNvPr id="6" name="Rechteck 5"/>
            <p:cNvSpPr/>
            <p:nvPr/>
          </p:nvSpPr>
          <p:spPr>
            <a:xfrm>
              <a:off x="1347462" y="4178941"/>
              <a:ext cx="6899725" cy="13542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sz="1400" dirty="0" smtClean="0"/>
                <a:t>“</a:t>
              </a:r>
              <a:r>
                <a:rPr lang="en-US" sz="1400" dirty="0" smtClean="0">
                  <a:solidFill>
                    <a:srgbClr val="3A4145"/>
                  </a:solidFill>
                  <a:latin typeface="Open Sans"/>
                </a:rPr>
                <a:t>[…] it </a:t>
              </a:r>
              <a:r>
                <a:rPr lang="en-US" sz="1400" dirty="0">
                  <a:solidFill>
                    <a:srgbClr val="3A4145"/>
                  </a:solidFill>
                  <a:latin typeface="Open Sans"/>
                </a:rPr>
                <a:t>was unable to scale for 6 million </a:t>
              </a:r>
              <a:r>
                <a:rPr lang="en-US" sz="1400" dirty="0" err="1">
                  <a:solidFill>
                    <a:srgbClr val="3A4145"/>
                  </a:solidFill>
                  <a:latin typeface="Open Sans"/>
                </a:rPr>
                <a:t>pageviews</a:t>
              </a:r>
              <a:r>
                <a:rPr lang="en-US" sz="1400" dirty="0">
                  <a:solidFill>
                    <a:srgbClr val="3A4145"/>
                  </a:solidFill>
                  <a:latin typeface="Open Sans"/>
                </a:rPr>
                <a:t> per minute and was down for most of the day during peak events</a:t>
              </a:r>
              <a:r>
                <a:rPr lang="en-US" sz="1400" dirty="0" smtClean="0">
                  <a:solidFill>
                    <a:srgbClr val="3A4145"/>
                  </a:solidFill>
                  <a:latin typeface="Open Sans"/>
                </a:rPr>
                <a:t>.”</a:t>
              </a:r>
            </a:p>
            <a:p>
              <a:pPr marL="285750" indent="-285750">
                <a:buFont typeface="Wingdings" panose="05000000000000000000" pitchFamily="2" charset="2"/>
                <a:buChar char="§"/>
              </a:pPr>
              <a:r>
                <a:rPr lang="en-US" sz="1400" dirty="0"/>
                <a:t>“This is the multi-million dollar question which the IT Department of Walmart Canada had to address after they were failing to provide to their users on Black Fridays for two years in a row.”</a:t>
              </a:r>
            </a:p>
            <a:p>
              <a:r>
                <a:rPr lang="de-DE" sz="1200" dirty="0" smtClean="0">
                  <a:hlinkClick r:id="rId4"/>
                </a:rPr>
                <a:t>https</a:t>
              </a:r>
              <a:r>
                <a:rPr lang="de-DE" sz="1200" dirty="0">
                  <a:hlinkClick r:id="rId4"/>
                </a:rPr>
                <a:t>://</a:t>
              </a:r>
              <a:r>
                <a:rPr lang="de-DE" sz="1200" dirty="0" smtClean="0">
                  <a:hlinkClick r:id="rId4"/>
                </a:rPr>
                <a:t>blog.risingstack.com/how-enterprises-benefit-from-microservices-architectures</a:t>
              </a:r>
              <a:r>
                <a:rPr lang="de-DE" sz="1200" dirty="0"/>
                <a:t> </a:t>
              </a:r>
              <a:r>
                <a:rPr lang="de-DE" sz="1200" dirty="0" smtClean="0"/>
                <a:t> </a:t>
              </a:r>
            </a:p>
          </p:txBody>
        </p:sp>
        <p:sp>
          <p:nvSpPr>
            <p:cNvPr id="11" name="Gewitterblitz 10"/>
            <p:cNvSpPr/>
            <p:nvPr/>
          </p:nvSpPr>
          <p:spPr>
            <a:xfrm>
              <a:off x="7891197" y="4395496"/>
              <a:ext cx="1179840" cy="1436628"/>
            </a:xfrm>
            <a:prstGeom prst="lightningBolt">
              <a:avLst/>
            </a:prstGeom>
            <a:solidFill>
              <a:srgbClr val="FF0000"/>
            </a:solidFill>
            <a:ln>
              <a:solidFill>
                <a:srgbClr val="FFC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2" name="Rechteck 11"/>
            <p:cNvSpPr/>
            <p:nvPr/>
          </p:nvSpPr>
          <p:spPr>
            <a:xfrm>
              <a:off x="8600860" y="4597932"/>
              <a:ext cx="249299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dirty="0" err="1" smtClean="0">
                  <a:solidFill>
                    <a:schemeClr val="bg1"/>
                  </a:solidFill>
                </a:rPr>
                <a:t>Lacking</a:t>
              </a:r>
              <a:r>
                <a:rPr lang="de-DE" dirty="0" smtClean="0">
                  <a:solidFill>
                    <a:schemeClr val="bg1"/>
                  </a:solidFill>
                </a:rPr>
                <a:t> </a:t>
              </a:r>
              <a:r>
                <a:rPr lang="de-DE" dirty="0" err="1" smtClean="0">
                  <a:solidFill>
                    <a:schemeClr val="bg1"/>
                  </a:solidFill>
                </a:rPr>
                <a:t>scalability</a:t>
              </a:r>
              <a:r>
                <a:rPr lang="de-DE" dirty="0" smtClean="0">
                  <a:solidFill>
                    <a:schemeClr val="bg1"/>
                  </a:solidFill>
                </a:rPr>
                <a:t> </a:t>
              </a:r>
              <a:r>
                <a:rPr lang="de-DE" dirty="0" err="1" smtClean="0">
                  <a:solidFill>
                    <a:schemeClr val="bg1"/>
                  </a:solidFill>
                </a:rPr>
                <a:t>and</a:t>
              </a:r>
              <a:r>
                <a:rPr lang="de-DE" dirty="0" smtClean="0">
                  <a:solidFill>
                    <a:schemeClr val="bg1"/>
                  </a:solidFill>
                </a:rPr>
                <a:t/>
              </a:r>
              <a:br>
                <a:rPr lang="de-DE" dirty="0" smtClean="0">
                  <a:solidFill>
                    <a:schemeClr val="bg1"/>
                  </a:solidFill>
                </a:rPr>
              </a:br>
              <a:r>
                <a:rPr lang="de-DE" dirty="0" err="1" smtClean="0">
                  <a:solidFill>
                    <a:schemeClr val="bg1"/>
                  </a:solidFill>
                </a:rPr>
                <a:t>elasticity</a:t>
              </a:r>
              <a:endParaRPr lang="de-DE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115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2016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7709" y="6027"/>
            <a:ext cx="5952741" cy="4892889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8025808" y="1329050"/>
            <a:ext cx="1918292" cy="954725"/>
          </a:xfrm>
          <a:prstGeom prst="wedgeRoundRectCallout">
            <a:avLst>
              <a:gd name="adj1" fmla="val -92930"/>
              <a:gd name="adj2" fmla="val -179272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Zusätzliche Dienste (z.T. personalisiert)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694" y="2576643"/>
            <a:ext cx="5322906" cy="4098166"/>
          </a:xfrm>
          <a:prstGeom prst="rect">
            <a:avLst/>
          </a:prstGeom>
        </p:spPr>
      </p:pic>
      <p:sp>
        <p:nvSpPr>
          <p:cNvPr id="8" name="Abgerundete rechteckige Legende 7"/>
          <p:cNvSpPr/>
          <p:nvPr/>
        </p:nvSpPr>
        <p:spPr>
          <a:xfrm>
            <a:off x="8025808" y="1324600"/>
            <a:ext cx="1918292" cy="954725"/>
          </a:xfrm>
          <a:prstGeom prst="wedgeRoundRectCallout">
            <a:avLst>
              <a:gd name="adj1" fmla="val -25401"/>
              <a:gd name="adj2" fmla="val 131003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Additional </a:t>
            </a:r>
            <a:r>
              <a:rPr lang="de-DE" dirty="0" err="1" smtClean="0">
                <a:solidFill>
                  <a:schemeClr val="tx1"/>
                </a:solidFill>
              </a:rPr>
              <a:t>services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991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9</a:t>
            </a:fld>
            <a:endParaRPr lang="de-DE" dirty="0"/>
          </a:p>
        </p:txBody>
      </p:sp>
      <p:grpSp>
        <p:nvGrpSpPr>
          <p:cNvPr id="3" name="Group 2"/>
          <p:cNvGrpSpPr/>
          <p:nvPr/>
        </p:nvGrpSpPr>
        <p:grpSpPr>
          <a:xfrm>
            <a:off x="2048234" y="2297928"/>
            <a:ext cx="9098734" cy="938719"/>
            <a:chOff x="2048234" y="2297928"/>
            <a:chExt cx="9098734" cy="938719"/>
          </a:xfrm>
        </p:grpSpPr>
        <p:sp>
          <p:nvSpPr>
            <p:cNvPr id="6" name="Rechteck 5"/>
            <p:cNvSpPr/>
            <p:nvPr/>
          </p:nvSpPr>
          <p:spPr>
            <a:xfrm>
              <a:off x="2048234" y="2297928"/>
              <a:ext cx="5650305" cy="9387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100" dirty="0" smtClean="0">
                  <a:solidFill>
                    <a:srgbClr val="3A4145"/>
                  </a:solidFill>
                </a:rPr>
                <a:t>“They </a:t>
              </a:r>
              <a:r>
                <a:rPr lang="en-US" sz="1100" dirty="0">
                  <a:solidFill>
                    <a:srgbClr val="3A4145"/>
                  </a:solidFill>
                </a:rPr>
                <a:t>wanted to prepare for the world by 2020, with 4 billion people connected, 25+ million apps available, and 5.200 GB of data for each person on Earth.</a:t>
              </a:r>
            </a:p>
            <a:p>
              <a:r>
                <a:rPr lang="en-US" sz="1100" dirty="0">
                  <a:solidFill>
                    <a:srgbClr val="3A4145"/>
                  </a:solidFill>
                </a:rPr>
                <a:t>Walmart </a:t>
              </a:r>
              <a:r>
                <a:rPr lang="en-US" sz="1100" dirty="0" err="1">
                  <a:solidFill>
                    <a:srgbClr val="3A4145"/>
                  </a:solidFill>
                </a:rPr>
                <a:t>replatformed</a:t>
              </a:r>
              <a:r>
                <a:rPr lang="en-US" sz="1100" dirty="0">
                  <a:solidFill>
                    <a:srgbClr val="3A4145"/>
                  </a:solidFill>
                </a:rPr>
                <a:t> </a:t>
              </a:r>
              <a:r>
                <a:rPr lang="en-US" sz="1100" dirty="0" smtClean="0">
                  <a:solidFill>
                    <a:srgbClr val="3A4145"/>
                  </a:solidFill>
                </a:rPr>
                <a:t>[…] with </a:t>
              </a:r>
              <a:r>
                <a:rPr lang="en-US" sz="1100" dirty="0">
                  <a:solidFill>
                    <a:srgbClr val="3A4145"/>
                  </a:solidFill>
                </a:rPr>
                <a:t>the intention of achieving close to 100% availability with reasonable costs</a:t>
              </a:r>
              <a:r>
                <a:rPr lang="en-US" sz="1100" dirty="0" smtClean="0">
                  <a:solidFill>
                    <a:srgbClr val="3A4145"/>
                  </a:solidFill>
                </a:rPr>
                <a:t>.”</a:t>
              </a:r>
            </a:p>
            <a:p>
              <a:r>
                <a:rPr lang="en-US" sz="1100" dirty="0">
                  <a:solidFill>
                    <a:srgbClr val="3A4145"/>
                  </a:solidFill>
                  <a:hlinkClick r:id="rId2"/>
                </a:rPr>
                <a:t>https://</a:t>
              </a:r>
              <a:r>
                <a:rPr lang="en-US" sz="1100" dirty="0" smtClean="0">
                  <a:solidFill>
                    <a:srgbClr val="3A4145"/>
                  </a:solidFill>
                  <a:hlinkClick r:id="rId2"/>
                </a:rPr>
                <a:t>blog.risingstack.com/how-enterprises-benefit-from-microservices-architectures</a:t>
              </a:r>
              <a:r>
                <a:rPr lang="en-US" sz="1100" dirty="0">
                  <a:solidFill>
                    <a:srgbClr val="3A4145"/>
                  </a:solidFill>
                </a:rPr>
                <a:t> </a:t>
              </a:r>
              <a:r>
                <a:rPr lang="en-US" sz="1100" dirty="0" smtClean="0">
                  <a:solidFill>
                    <a:srgbClr val="3A4145"/>
                  </a:solidFill>
                </a:rPr>
                <a:t> </a:t>
              </a:r>
              <a:endParaRPr lang="en-US" sz="1100" b="0" i="0" dirty="0">
                <a:solidFill>
                  <a:srgbClr val="3A4145"/>
                </a:solidFill>
                <a:effectLst/>
              </a:endParaRPr>
            </a:p>
          </p:txBody>
        </p:sp>
        <p:sp>
          <p:nvSpPr>
            <p:cNvPr id="10" name="Abgerundetes Rechteck 9"/>
            <p:cNvSpPr/>
            <p:nvPr/>
          </p:nvSpPr>
          <p:spPr>
            <a:xfrm>
              <a:off x="8119597" y="2365558"/>
              <a:ext cx="3027371" cy="598142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</a:rPr>
                <a:t>~100% </a:t>
              </a:r>
              <a:r>
                <a:rPr lang="de-DE" dirty="0" err="1" smtClean="0">
                  <a:solidFill>
                    <a:schemeClr val="tx1"/>
                  </a:solidFill>
                </a:rPr>
                <a:t>availability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048232" y="5112248"/>
            <a:ext cx="9098738" cy="1348684"/>
            <a:chOff x="2048232" y="5112248"/>
            <a:chExt cx="9098738" cy="1348684"/>
          </a:xfrm>
        </p:grpSpPr>
        <p:sp>
          <p:nvSpPr>
            <p:cNvPr id="8" name="Rechteck 7"/>
            <p:cNvSpPr/>
            <p:nvPr/>
          </p:nvSpPr>
          <p:spPr>
            <a:xfrm>
              <a:off x="2048232" y="5275992"/>
              <a:ext cx="5650305" cy="118494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en-US" sz="1200" dirty="0" smtClean="0"/>
                <a:t>“The </a:t>
              </a:r>
              <a:r>
                <a:rPr lang="en-US" sz="1200" dirty="0"/>
                <a:t>Walmart […] servers […] were able to handle all mobile Black Friday traffic with about 10 CPU cores and 28Gb RAM</a:t>
              </a:r>
              <a:r>
                <a:rPr lang="en-US" sz="1200" dirty="0" smtClean="0"/>
                <a:t>.”</a:t>
              </a: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en-US" sz="1200" dirty="0" smtClean="0"/>
                <a:t>“On </a:t>
              </a:r>
              <a:r>
                <a:rPr lang="en-US" sz="1200" dirty="0"/>
                <a:t>Thanksgiving weekend, Walmart servers processed 1.5 billion requests per day. 70 percent of which were delivered through </a:t>
              </a:r>
              <a:r>
                <a:rPr lang="en-US" sz="1200" dirty="0" smtClean="0"/>
                <a:t>mobile.”</a:t>
              </a:r>
              <a:endParaRPr lang="en-US" sz="1200" dirty="0"/>
            </a:p>
            <a:p>
              <a:r>
                <a:rPr lang="de-DE" sz="1100" dirty="0" smtClean="0">
                  <a:hlinkClick r:id="rId3"/>
                </a:rPr>
                <a:t>http</a:t>
              </a:r>
              <a:r>
                <a:rPr lang="de-DE" sz="1100" dirty="0">
                  <a:hlinkClick r:id="rId3"/>
                </a:rPr>
                <a:t>://techcrunch.com/2014/12/02/walmart-com-reports-biggest-cyber-monday-in-history-mobile-traffic-at-70-over-the-holidays</a:t>
              </a:r>
              <a:endParaRPr lang="de-DE" sz="1100" dirty="0"/>
            </a:p>
          </p:txBody>
        </p:sp>
        <p:sp>
          <p:nvSpPr>
            <p:cNvPr id="11" name="Abgerundetes Rechteck 10"/>
            <p:cNvSpPr/>
            <p:nvPr/>
          </p:nvSpPr>
          <p:spPr>
            <a:xfrm>
              <a:off x="8119598" y="5112248"/>
              <a:ext cx="3027372" cy="598142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>
                  <a:solidFill>
                    <a:schemeClr val="tx1"/>
                  </a:solidFill>
                </a:rPr>
                <a:t>Resource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efficiency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  <p:sp>
          <p:nvSpPr>
            <p:cNvPr id="13" name="Abgerundetes Rechteck 12"/>
            <p:cNvSpPr/>
            <p:nvPr/>
          </p:nvSpPr>
          <p:spPr>
            <a:xfrm>
              <a:off x="8119598" y="5862790"/>
              <a:ext cx="3027372" cy="598142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>
                  <a:solidFill>
                    <a:schemeClr val="tx1"/>
                  </a:solidFill>
                </a:rPr>
                <a:t>Suitable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>
                  <a:solidFill>
                    <a:schemeClr val="tx1"/>
                  </a:solidFill>
                </a:rPr>
                <a:t>s</a:t>
              </a:r>
              <a:r>
                <a:rPr lang="de-DE" dirty="0" err="1" smtClean="0">
                  <a:solidFill>
                    <a:schemeClr val="tx1"/>
                  </a:solidFill>
                </a:rPr>
                <a:t>calability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048237" y="386169"/>
            <a:ext cx="9098733" cy="1778187"/>
            <a:chOff x="2048237" y="386169"/>
            <a:chExt cx="9098733" cy="1778187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48237" y="386169"/>
              <a:ext cx="5650305" cy="1501188"/>
            </a:xfrm>
            <a:prstGeom prst="rect">
              <a:avLst/>
            </a:prstGeom>
          </p:spPr>
        </p:pic>
        <p:sp>
          <p:nvSpPr>
            <p:cNvPr id="5" name="Rechteck 4"/>
            <p:cNvSpPr/>
            <p:nvPr/>
          </p:nvSpPr>
          <p:spPr>
            <a:xfrm>
              <a:off x="2048237" y="1887357"/>
              <a:ext cx="5650305" cy="2769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de-DE" sz="1200" dirty="0" err="1" smtClean="0"/>
                <a:t>Walmart</a:t>
              </a:r>
              <a:r>
                <a:rPr lang="de-DE" sz="1200" dirty="0" smtClean="0"/>
                <a:t> auf </a:t>
              </a:r>
              <a:r>
                <a:rPr lang="de-DE" sz="1200" dirty="0" smtClean="0">
                  <a:solidFill>
                    <a:schemeClr val="bg1"/>
                  </a:solidFill>
                  <a:hlinkClick r:id="rId5"/>
                </a:rPr>
                <a:t>http</a:t>
              </a:r>
              <a:r>
                <a:rPr lang="de-DE" sz="1200" dirty="0">
                  <a:solidFill>
                    <a:schemeClr val="bg1"/>
                  </a:solidFill>
                  <a:hlinkClick r:id="rId5"/>
                </a:rPr>
                <a:t>://</a:t>
              </a:r>
              <a:r>
                <a:rPr lang="de-DE" sz="1200" dirty="0" smtClean="0">
                  <a:solidFill>
                    <a:schemeClr val="bg1"/>
                  </a:solidFill>
                  <a:hlinkClick r:id="rId5"/>
                </a:rPr>
                <a:t>www.oneops.com</a:t>
              </a:r>
              <a:r>
                <a:rPr lang="de-DE" sz="1200" dirty="0" smtClean="0">
                  <a:solidFill>
                    <a:schemeClr val="bg1"/>
                  </a:solidFill>
                </a:rPr>
                <a:t> </a:t>
              </a:r>
              <a:endParaRPr lang="de-DE" sz="1200" dirty="0">
                <a:solidFill>
                  <a:schemeClr val="bg1"/>
                </a:solidFill>
              </a:endParaRPr>
            </a:p>
          </p:txBody>
        </p:sp>
        <p:sp>
          <p:nvSpPr>
            <p:cNvPr id="9" name="Abgerundetes Rechteck 8"/>
            <p:cNvSpPr/>
            <p:nvPr/>
          </p:nvSpPr>
          <p:spPr>
            <a:xfrm>
              <a:off x="8119597" y="575734"/>
              <a:ext cx="3027373" cy="598142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</a:rPr>
                <a:t>1,000 </a:t>
              </a:r>
              <a:r>
                <a:rPr lang="de-DE" dirty="0" err="1" smtClean="0">
                  <a:solidFill>
                    <a:schemeClr val="tx1"/>
                  </a:solidFill>
                </a:rPr>
                <a:t>deployments</a:t>
              </a:r>
              <a:r>
                <a:rPr lang="de-DE" dirty="0" smtClean="0">
                  <a:solidFill>
                    <a:schemeClr val="tx1"/>
                  </a:solidFill>
                </a:rPr>
                <a:t> a </a:t>
              </a:r>
              <a:r>
                <a:rPr lang="de-DE" dirty="0" err="1" smtClean="0">
                  <a:solidFill>
                    <a:schemeClr val="tx1"/>
                  </a:solidFill>
                </a:rPr>
                <a:t>day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  <p:sp>
          <p:nvSpPr>
            <p:cNvPr id="14" name="Abgerundetes Rechteck 13"/>
            <p:cNvSpPr/>
            <p:nvPr/>
          </p:nvSpPr>
          <p:spPr>
            <a:xfrm>
              <a:off x="8119596" y="1326276"/>
              <a:ext cx="3027373" cy="598142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</a:rPr>
                <a:t>… </a:t>
              </a:r>
              <a:r>
                <a:rPr lang="de-DE" dirty="0" err="1" smtClean="0">
                  <a:solidFill>
                    <a:schemeClr val="tx1"/>
                  </a:solidFill>
                </a:rPr>
                <a:t>triggered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by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dev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teams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048233" y="3394545"/>
            <a:ext cx="9098734" cy="1723549"/>
            <a:chOff x="2048233" y="3394545"/>
            <a:chExt cx="9098734" cy="1723549"/>
          </a:xfrm>
        </p:grpSpPr>
        <p:sp>
          <p:nvSpPr>
            <p:cNvPr id="7" name="Rechteck 6"/>
            <p:cNvSpPr/>
            <p:nvPr/>
          </p:nvSpPr>
          <p:spPr>
            <a:xfrm>
              <a:off x="2048233" y="3394545"/>
              <a:ext cx="5650305" cy="172354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en-US" sz="12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“In </a:t>
              </a: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</a:rPr>
                <a:t>fact, the organization reports that some 3,000 engineers </a:t>
              </a:r>
              <a:r>
                <a:rPr lang="en-US" sz="12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[…] drive </a:t>
              </a: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</a:rPr>
                <a:t>30,000 changes per month to Walmart software</a:t>
              </a:r>
              <a:r>
                <a:rPr lang="en-US" sz="12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.”</a:t>
              </a:r>
            </a:p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en-US" sz="12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“</a:t>
              </a: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</a:rPr>
                <a:t>Those new applications, which span everything from mobile devices to the Internet of things (</a:t>
              </a:r>
              <a:r>
                <a:rPr lang="en-US" sz="1200" dirty="0" err="1">
                  <a:solidFill>
                    <a:srgbClr val="000000"/>
                  </a:solidFill>
                  <a:latin typeface="Arial" panose="020B0604020202020204" pitchFamily="34" charset="0"/>
                </a:rPr>
                <a:t>IoT</a:t>
              </a:r>
              <a:r>
                <a:rPr lang="en-US" sz="1200" dirty="0">
                  <a:solidFill>
                    <a:srgbClr val="000000"/>
                  </a:solidFill>
                  <a:latin typeface="Arial" panose="020B0604020202020204" pitchFamily="34" charset="0"/>
                </a:rPr>
                <a:t>), are crucial weapons in a global e-commerce contest that pits Walmart against the likes of Amazon and Alibaba, as well as a host of other rivals that are emerging as the cost of entry into the online retail sector continues to decline in the age of the API economy</a:t>
              </a:r>
              <a:r>
                <a:rPr lang="en-US" sz="12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.”</a:t>
              </a:r>
              <a:endParaRPr lang="en-US" sz="1200" dirty="0" smtClean="0">
                <a:solidFill>
                  <a:srgbClr val="000000"/>
                </a:solidFill>
                <a:latin typeface="Arial" panose="020B0604020202020204" pitchFamily="34" charset="0"/>
                <a:hlinkClick r:id="rId6"/>
              </a:endParaRPr>
            </a:p>
            <a:p>
              <a:r>
                <a:rPr lang="en-US" sz="1100" dirty="0" smtClean="0">
                  <a:solidFill>
                    <a:srgbClr val="000000"/>
                  </a:solidFill>
                  <a:latin typeface="Arial" panose="020B0604020202020204" pitchFamily="34" charset="0"/>
                  <a:hlinkClick r:id="rId6"/>
                </a:rPr>
                <a:t>http</a:t>
              </a:r>
              <a:r>
                <a:rPr lang="en-US" sz="1100" dirty="0">
                  <a:solidFill>
                    <a:srgbClr val="000000"/>
                  </a:solidFill>
                  <a:latin typeface="Arial" panose="020B0604020202020204" pitchFamily="34" charset="0"/>
                  <a:hlinkClick r:id="rId6"/>
                </a:rPr>
                <a:t>://</a:t>
              </a:r>
              <a:r>
                <a:rPr lang="en-US" sz="1100" dirty="0" smtClean="0">
                  <a:solidFill>
                    <a:srgbClr val="000000"/>
                  </a:solidFill>
                  <a:latin typeface="Arial" panose="020B0604020202020204" pitchFamily="34" charset="0"/>
                  <a:hlinkClick r:id="rId6"/>
                </a:rPr>
                <a:t>www.baselinemag.com/enterprise-apps/walmart-embraces-microservices-to-get-more-agile.html</a:t>
              </a:r>
              <a:r>
                <a:rPr lang="en-US" sz="1100" dirty="0" smtClean="0">
                  <a:solidFill>
                    <a:srgbClr val="000000"/>
                  </a:solidFill>
                  <a:latin typeface="Arial" panose="020B0604020202020204" pitchFamily="34" charset="0"/>
                </a:rPr>
                <a:t> </a:t>
              </a:r>
              <a:endParaRPr lang="de-DE" sz="1100" dirty="0"/>
            </a:p>
          </p:txBody>
        </p:sp>
        <p:sp>
          <p:nvSpPr>
            <p:cNvPr id="15" name="Abgerundetes Rechteck 14"/>
            <p:cNvSpPr/>
            <p:nvPr/>
          </p:nvSpPr>
          <p:spPr>
            <a:xfrm>
              <a:off x="8119596" y="3658176"/>
              <a:ext cx="3027371" cy="902937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>
                  <a:solidFill>
                    <a:schemeClr val="tx1"/>
                  </a:solidFill>
                </a:rPr>
                <a:t>Enabled </a:t>
              </a:r>
              <a:r>
                <a:rPr lang="de-DE" dirty="0" err="1" smtClean="0">
                  <a:solidFill>
                    <a:schemeClr val="tx1"/>
                  </a:solidFill>
                </a:rPr>
                <a:t>new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kinds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of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applications</a:t>
              </a:r>
              <a:r>
                <a:rPr lang="de-DE" dirty="0" smtClean="0">
                  <a:solidFill>
                    <a:schemeClr val="tx1"/>
                  </a:solidFill>
                </a:rPr>
                <a:t> (</a:t>
              </a:r>
              <a:r>
                <a:rPr lang="de-DE" dirty="0" err="1" smtClean="0">
                  <a:solidFill>
                    <a:schemeClr val="tx1"/>
                  </a:solidFill>
                </a:rPr>
                <a:t>IoT</a:t>
              </a:r>
              <a:r>
                <a:rPr lang="de-DE" dirty="0" smtClean="0">
                  <a:solidFill>
                    <a:schemeClr val="tx1"/>
                  </a:solidFill>
                </a:rPr>
                <a:t>, mobile, APIs) </a:t>
              </a:r>
              <a:r>
                <a:rPr lang="de-DE" dirty="0" err="1" smtClean="0">
                  <a:solidFill>
                    <a:schemeClr val="tx1"/>
                  </a:solidFill>
                </a:rPr>
                <a:t>to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compete</a:t>
              </a:r>
              <a:r>
                <a:rPr lang="de-DE" dirty="0" smtClean="0">
                  <a:solidFill>
                    <a:schemeClr val="tx1"/>
                  </a:solidFill>
                </a:rPr>
                <a:t> </a:t>
              </a:r>
              <a:r>
                <a:rPr lang="de-DE" dirty="0" err="1" smtClean="0">
                  <a:solidFill>
                    <a:schemeClr val="tx1"/>
                  </a:solidFill>
                </a:rPr>
                <a:t>globally</a:t>
              </a:r>
              <a:endParaRPr lang="de-DE" dirty="0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51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/m_precDefaultNumber&gt;&lt;m_precDefaultPercent&gt;&lt;m_bNumberIsYear val=&quot;0&quot;/&gt;&lt;/m_precDefaultPercent&gt;&lt;m_precDefaultDate&gt;&lt;m_bNumberIsYear val=&quot;0&quot;/&gt;&lt;m_strFormatTime&gt;%d.%m.%Y&lt;/m_strFormatTime&gt;&lt;/m_precDefaultDate&gt;&lt;m_precDefaultYear&gt;&lt;m_bNumberIsYear val=&quot;0&quot;/&gt;&lt;m_strFormatTime&gt;%Y&lt;/m_strFormatTime&gt;&lt;/m_precDefaultYear&gt;&lt;m_precDefaultQuarter&gt;&lt;m_bNumberIsYear val=&quot;0&quot;/&gt;&lt;m_strFormatTime&gt;Q%5&lt;/m_strFormatTime&gt;&lt;/m_precDefaultQuarter&gt;&lt;m_precDefaultMonth&gt;&lt;m_bNumberIsYear val=&quot;0&quot;/&gt;&lt;m_strFormatTime&gt;%1&lt;/m_strFormatTime&gt;&lt;/m_precDefaultMonth&gt;&lt;m_precDefaultWeek&gt;&lt;m_bNumberIsYear val=&quot;0&quot;/&gt;&lt;m_strFormatTime&gt;%4&lt;/m_strFormatTime&gt;&lt;/m_precDefaultWeek&gt;&lt;m_precDefaultDay&gt;&lt;m_bNumberIsYear val=&quot;0&quot;/&gt;&lt;m_strFormatTime&gt;%#d&lt;/m_strFormatTime&gt;&lt;/m_precDefaultDay&gt;&lt;m_mruColor&gt;&lt;m_vecMRU length=&quot;2&quot;&gt;&lt;elem m_fUsage=&quot;5.51321559900000050000E+000&quot;&gt;&lt;m_msothmcolidx val=&quot;0&quot;/&gt;&lt;m_rgb r=&quot;3&quot; g=&quot;64&quot; b=&quot;cf&quot;/&gt;&lt;m_ppcolschidx tagver0=&quot;23004&quot; tagname0=&quot;m_ppcolschidxUNRECOGNIZED&quot; val=&quot;0&quot;/&gt;&lt;m_nBrightness val=&quot;0&quot;/&gt;&lt;/elem&gt;&lt;elem m_fUsage=&quot;1.00000000000000000000E+000&quot;&gt;&lt;m_msothmcolidx val=&quot;0&quot;/&gt;&lt;m_rgb r=&quot;cb&quot; g=&quot;fe&quot; b=&quot;d1&quot;/&gt;&lt;m_ppcolschidx tagver0=&quot;23004&quot; tagname0=&quot;m_ppcolschidxUNRECOGNIZED&quot; val=&quot;0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ware-folienmaster-2.0.pptx" id="{19EA74FB-281D-4B59-AA48-9AF4ED9F384B}" vid="{7FB4C2EF-1793-45E0-8B03-E10ECCDEF0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qaware-folienmaster-2.0</Template>
  <TotalTime>230</TotalTime>
  <Words>920</Words>
  <Application>Microsoft Macintosh PowerPoint</Application>
  <PresentationFormat>Widescreen</PresentationFormat>
  <Paragraphs>228</Paragraphs>
  <Slides>30</Slides>
  <Notes>3</Notes>
  <HiddenSlides>6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2" baseType="lpstr">
      <vt:lpstr>Arial Narrow</vt:lpstr>
      <vt:lpstr>Calibri</vt:lpstr>
      <vt:lpstr>Cambria Math</vt:lpstr>
      <vt:lpstr>Consolas</vt:lpstr>
      <vt:lpstr>Lucida Grande</vt:lpstr>
      <vt:lpstr>Open Sans</vt:lpstr>
      <vt:lpstr>Source Code Pro</vt:lpstr>
      <vt:lpstr>Wingdings</vt:lpstr>
      <vt:lpstr>Arial</vt:lpstr>
      <vt:lpstr>Arial</vt:lpstr>
      <vt:lpstr>qaware-folienmaster-1.01</vt:lpstr>
      <vt:lpstr>think-cell Folie</vt:lpstr>
      <vt:lpstr>PowerPoint Presentation</vt:lpstr>
      <vt:lpstr>PowerPoint Presentation</vt:lpstr>
      <vt:lpstr>PowerPoint Presentation</vt:lpstr>
      <vt:lpstr>2002</vt:lpstr>
      <vt:lpstr>2008</vt:lpstr>
      <vt:lpstr>2011</vt:lpstr>
      <vt:lpstr>PowerPoint Presentation</vt:lpstr>
      <vt:lpstr>2016</vt:lpstr>
      <vt:lpstr>PowerPoint Presentation</vt:lpstr>
      <vt:lpstr>PowerPoint Presentation</vt:lpstr>
      <vt:lpstr>The GAFA inspiration</vt:lpstr>
      <vt:lpstr>Step 1: Decomposition</vt:lpstr>
      <vt:lpstr>PowerPoint Presentation</vt:lpstr>
      <vt:lpstr>Cloud Native Applications Means: Components All Along the Software Lifecycle</vt:lpstr>
      <vt:lpstr>The Anatomy of an Ops Component</vt:lpstr>
      <vt:lpstr>The Anatomy of an Ops Component</vt:lpstr>
      <vt:lpstr>PowerPoint Presentation</vt:lpstr>
      <vt:lpstr>Ops Components with Spring Boot</vt:lpstr>
      <vt:lpstr>Ops Components with Spring Boot</vt:lpstr>
      <vt:lpstr>From the First He was the Initializr</vt:lpstr>
      <vt:lpstr>Hello Spring Boot World!</vt:lpstr>
      <vt:lpstr>One more Thing: Circuit Breakers with Hystrix within Spring Boot </vt:lpstr>
      <vt:lpstr>The Twelve-Factor App Principles</vt:lpstr>
      <vt:lpstr>Step 2: Platformization</vt:lpstr>
      <vt:lpstr>PowerPoint Presentation</vt:lpstr>
      <vt:lpstr>The Cloud Native Stack vs. Single Node Stack</vt:lpstr>
      <vt:lpstr>The Cloud Native Stack</vt:lpstr>
      <vt:lpstr>Step 3: Establish Continuous Delivery</vt:lpstr>
      <vt:lpstr>Continuous Delivery</vt:lpstr>
      <vt:lpstr>Image Credits</vt:lpstr>
    </vt:vector>
  </TitlesOfParts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QAware Folienmaster 2.0</dc:title>
  <dc:creator>Josef Adersberger</dc:creator>
  <cp:lastModifiedBy>Josef Adersberger</cp:lastModifiedBy>
  <cp:revision>356</cp:revision>
  <cp:lastPrinted>2014-02-12T14:25:50Z</cp:lastPrinted>
  <dcterms:created xsi:type="dcterms:W3CDTF">2016-03-02T09:19:53Z</dcterms:created>
  <dcterms:modified xsi:type="dcterms:W3CDTF">2016-11-07T07:18:13Z</dcterms:modified>
</cp:coreProperties>
</file>

<file path=docProps/thumbnail.jpeg>
</file>